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handoutMasters/handoutMaster1.xml" ContentType="application/vnd.openxmlformats-officedocument.presentationml.handoutMaster+xml"/>
  <Override PartName="/ppt/diagrams/quickStyle2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2" r:id="rId1"/>
    <p:sldMasterId id="2147483654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58" r:id="rId5"/>
    <p:sldId id="259" r:id="rId6"/>
    <p:sldId id="265" r:id="rId7"/>
    <p:sldId id="273" r:id="rId8"/>
    <p:sldId id="269" r:id="rId9"/>
    <p:sldId id="270" r:id="rId10"/>
    <p:sldId id="272" r:id="rId11"/>
    <p:sldId id="275" r:id="rId12"/>
    <p:sldId id="260" r:id="rId13"/>
    <p:sldId id="261" r:id="rId14"/>
    <p:sldId id="262" r:id="rId15"/>
    <p:sldId id="264" r:id="rId16"/>
    <p:sldId id="263" r:id="rId17"/>
    <p:sldId id="266" r:id="rId18"/>
    <p:sldId id="267" r:id="rId19"/>
    <p:sldId id="276" r:id="rId20"/>
    <p:sldId id="278" r:id="rId21"/>
    <p:sldId id="274" r:id="rId22"/>
    <p:sldId id="279" r:id="rId23"/>
    <p:sldId id="277" r:id="rId24"/>
  </p:sldIdLst>
  <p:sldSz cx="9144000" cy="6858000" type="screen4x3"/>
  <p:notesSz cx="6858000" cy="9144000"/>
  <p:custDataLst>
    <p:tags r:id="rId27"/>
  </p:custDataLst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6600"/>
    <a:srgbClr val="FF0000"/>
    <a:srgbClr val="990000"/>
    <a:srgbClr val="FF0099"/>
    <a:srgbClr val="CC3399"/>
    <a:srgbClr val="660066"/>
    <a:srgbClr val="660099"/>
    <a:srgbClr val="33CCFF"/>
    <a:srgbClr val="66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233" autoAdjust="0"/>
    <p:restoredTop sz="94584" autoAdjust="0"/>
  </p:normalViewPr>
  <p:slideViewPr>
    <p:cSldViewPr showGuides="1">
      <p:cViewPr>
        <p:scale>
          <a:sx n="100" d="100"/>
          <a:sy n="100" d="100"/>
        </p:scale>
        <p:origin x="-1860" y="-690"/>
      </p:cViewPr>
      <p:guideLst>
        <p:guide orient="horz" pos="1012"/>
        <p:guide orient="horz" pos="3884"/>
        <p:guide pos="385"/>
        <p:guide pos="2789"/>
        <p:guide pos="2880"/>
        <p:guide pos="52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ustomXml" Target="../customXml/item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9D1FE4-B5F1-40B1-9EB6-2368702FDC33}" type="doc">
      <dgm:prSet loTypeId="urn:microsoft.com/office/officeart/2005/8/layout/arrow2" loCatId="process" qsTypeId="urn:microsoft.com/office/officeart/2005/8/quickstyle/simple1" qsCatId="simple" csTypeId="urn:microsoft.com/office/officeart/2005/8/colors/colorful4" csCatId="colorful" phldr="1"/>
      <dgm:spPr/>
    </dgm:pt>
    <dgm:pt modelId="{F709FE52-2024-4625-BE1E-F661DEE8EC2E}">
      <dgm:prSet phldrT="[Text]" custT="1"/>
      <dgm:spPr/>
      <dgm:t>
        <a:bodyPr/>
        <a:lstStyle/>
        <a:p>
          <a:r>
            <a:rPr lang="en-GB" sz="2600" dirty="0" smtClean="0"/>
            <a:t>Design Environment</a:t>
          </a:r>
          <a:endParaRPr lang="en-GB" sz="2600" dirty="0"/>
        </a:p>
      </dgm:t>
    </dgm:pt>
    <dgm:pt modelId="{665DFA4F-2FEB-4779-AEE0-ABB4541685A0}" type="parTrans" cxnId="{7508232D-7B3B-49B8-A2D8-E3379EB8637C}">
      <dgm:prSet/>
      <dgm:spPr/>
      <dgm:t>
        <a:bodyPr/>
        <a:lstStyle/>
        <a:p>
          <a:endParaRPr lang="en-GB"/>
        </a:p>
      </dgm:t>
    </dgm:pt>
    <dgm:pt modelId="{BDE10716-6F08-43DE-B2DD-59190C251435}" type="sibTrans" cxnId="{7508232D-7B3B-49B8-A2D8-E3379EB8637C}">
      <dgm:prSet/>
      <dgm:spPr/>
      <dgm:t>
        <a:bodyPr/>
        <a:lstStyle/>
        <a:p>
          <a:endParaRPr lang="en-GB"/>
        </a:p>
      </dgm:t>
    </dgm:pt>
    <dgm:pt modelId="{D267FB18-2ECA-4A8C-A1CB-15C772DF0E9A}">
      <dgm:prSet phldrT="[Text]" custT="1"/>
      <dgm:spPr/>
      <dgm:t>
        <a:bodyPr/>
        <a:lstStyle/>
        <a:p>
          <a:r>
            <a:rPr lang="en-GB" sz="2600" dirty="0" smtClean="0"/>
            <a:t>Medium Turbine</a:t>
          </a:r>
          <a:endParaRPr lang="en-GB" sz="2600" dirty="0"/>
        </a:p>
      </dgm:t>
    </dgm:pt>
    <dgm:pt modelId="{D05ED11E-70F4-47C4-BD24-33F2CEBE72E0}" type="parTrans" cxnId="{A1F27B5B-F444-4E41-AABA-1EA5C691D217}">
      <dgm:prSet/>
      <dgm:spPr/>
      <dgm:t>
        <a:bodyPr/>
        <a:lstStyle/>
        <a:p>
          <a:endParaRPr lang="en-GB"/>
        </a:p>
      </dgm:t>
    </dgm:pt>
    <dgm:pt modelId="{F3BCA2E8-586A-48A2-AE3E-1AE4B4E59A01}" type="sibTrans" cxnId="{A1F27B5B-F444-4E41-AABA-1EA5C691D217}">
      <dgm:prSet/>
      <dgm:spPr/>
      <dgm:t>
        <a:bodyPr/>
        <a:lstStyle/>
        <a:p>
          <a:endParaRPr lang="en-GB"/>
        </a:p>
      </dgm:t>
    </dgm:pt>
    <dgm:pt modelId="{DE58C517-F51D-4570-80C7-B8873493E03B}">
      <dgm:prSet phldrT="[Text]" custT="1"/>
      <dgm:spPr/>
      <dgm:t>
        <a:bodyPr/>
        <a:lstStyle/>
        <a:p>
          <a:r>
            <a:rPr lang="en-GB" sz="2600" dirty="0" smtClean="0"/>
            <a:t>Large Turbine</a:t>
          </a:r>
          <a:endParaRPr lang="en-GB" sz="2600" dirty="0"/>
        </a:p>
      </dgm:t>
    </dgm:pt>
    <dgm:pt modelId="{CADF5C74-0B9A-4C87-BD99-E6FAB33B4FE4}" type="parTrans" cxnId="{A7E46545-7BA0-436E-AFD7-6637BB953465}">
      <dgm:prSet/>
      <dgm:spPr/>
      <dgm:t>
        <a:bodyPr/>
        <a:lstStyle/>
        <a:p>
          <a:endParaRPr lang="en-GB"/>
        </a:p>
      </dgm:t>
    </dgm:pt>
    <dgm:pt modelId="{50A5F96D-CE5F-4300-8946-FADE69DBC792}" type="sibTrans" cxnId="{A7E46545-7BA0-436E-AFD7-6637BB953465}">
      <dgm:prSet/>
      <dgm:spPr/>
      <dgm:t>
        <a:bodyPr/>
        <a:lstStyle/>
        <a:p>
          <a:endParaRPr lang="en-GB"/>
        </a:p>
      </dgm:t>
    </dgm:pt>
    <dgm:pt modelId="{6A63A115-115A-4545-973E-1330F2DE882E}">
      <dgm:prSet phldrT="[Text]" custT="1"/>
      <dgm:spPr/>
      <dgm:t>
        <a:bodyPr/>
        <a:lstStyle/>
        <a:p>
          <a:r>
            <a:rPr lang="en-GB" sz="2600" dirty="0" smtClean="0"/>
            <a:t>Perturbation Analysis</a:t>
          </a:r>
          <a:endParaRPr lang="en-GB" sz="2600" dirty="0"/>
        </a:p>
      </dgm:t>
    </dgm:pt>
    <dgm:pt modelId="{2F8C49BB-9100-4BD7-B099-F0FD437B0927}" type="parTrans" cxnId="{93D32A91-215C-4608-BBBB-18AB96ADB11F}">
      <dgm:prSet/>
      <dgm:spPr/>
      <dgm:t>
        <a:bodyPr/>
        <a:lstStyle/>
        <a:p>
          <a:endParaRPr lang="en-GB"/>
        </a:p>
      </dgm:t>
    </dgm:pt>
    <dgm:pt modelId="{52BA4CA4-A65C-4574-A1D0-140157C4CBD0}" type="sibTrans" cxnId="{93D32A91-215C-4608-BBBB-18AB96ADB11F}">
      <dgm:prSet/>
      <dgm:spPr/>
      <dgm:t>
        <a:bodyPr/>
        <a:lstStyle/>
        <a:p>
          <a:endParaRPr lang="en-GB"/>
        </a:p>
      </dgm:t>
    </dgm:pt>
    <dgm:pt modelId="{ED39CD32-37A2-4070-A8BA-4C69AA028D55}">
      <dgm:prSet phldrT="[Text]" custT="1"/>
      <dgm:spPr/>
      <dgm:t>
        <a:bodyPr/>
        <a:lstStyle/>
        <a:p>
          <a:r>
            <a:rPr lang="en-GB" sz="2600" dirty="0" smtClean="0"/>
            <a:t>Conclusion</a:t>
          </a:r>
          <a:endParaRPr lang="en-GB" sz="2600" dirty="0"/>
        </a:p>
      </dgm:t>
    </dgm:pt>
    <dgm:pt modelId="{E490C02C-604D-4DEE-B8E8-85D5D43C2466}" type="parTrans" cxnId="{1DA194E6-489D-4B47-9298-CF763537ECCD}">
      <dgm:prSet/>
      <dgm:spPr/>
      <dgm:t>
        <a:bodyPr/>
        <a:lstStyle/>
        <a:p>
          <a:endParaRPr lang="en-GB"/>
        </a:p>
      </dgm:t>
    </dgm:pt>
    <dgm:pt modelId="{8A44BD8D-5A16-4493-98D6-D00CB9262837}" type="sibTrans" cxnId="{1DA194E6-489D-4B47-9298-CF763537ECCD}">
      <dgm:prSet/>
      <dgm:spPr/>
      <dgm:t>
        <a:bodyPr/>
        <a:lstStyle/>
        <a:p>
          <a:endParaRPr lang="en-GB"/>
        </a:p>
      </dgm:t>
    </dgm:pt>
    <dgm:pt modelId="{D0696626-912B-41A2-9DF1-B7E965F49A02}" type="pres">
      <dgm:prSet presAssocID="{299D1FE4-B5F1-40B1-9EB6-2368702FDC33}" presName="arrowDiagram" presStyleCnt="0">
        <dgm:presLayoutVars>
          <dgm:chMax val="5"/>
          <dgm:dir/>
          <dgm:resizeHandles val="exact"/>
        </dgm:presLayoutVars>
      </dgm:prSet>
      <dgm:spPr/>
    </dgm:pt>
    <dgm:pt modelId="{FCA398EF-EF16-4228-BBC1-40DA09333EA5}" type="pres">
      <dgm:prSet presAssocID="{299D1FE4-B5F1-40B1-9EB6-2368702FDC33}" presName="arrow" presStyleLbl="bgShp" presStyleIdx="0" presStyleCnt="1"/>
      <dgm:spPr/>
    </dgm:pt>
    <dgm:pt modelId="{B434A582-9A63-4652-BD2E-9D4ACE486C9D}" type="pres">
      <dgm:prSet presAssocID="{299D1FE4-B5F1-40B1-9EB6-2368702FDC33}" presName="arrowDiagram5" presStyleCnt="0"/>
      <dgm:spPr/>
    </dgm:pt>
    <dgm:pt modelId="{838B3064-2EF1-4FE5-9812-C2DF11563717}" type="pres">
      <dgm:prSet presAssocID="{F709FE52-2024-4625-BE1E-F661DEE8EC2E}" presName="bullet5a" presStyleLbl="node1" presStyleIdx="0" presStyleCnt="5"/>
      <dgm:spPr/>
    </dgm:pt>
    <dgm:pt modelId="{CCCA4EAA-57BC-4AC9-89FA-4FAAEC904531}" type="pres">
      <dgm:prSet presAssocID="{F709FE52-2024-4625-BE1E-F661DEE8EC2E}" presName="textBox5a" presStyleLbl="revTx" presStyleIdx="0" presStyleCnt="5" custScaleX="250902" custScaleY="72296" custLinFactNeighborX="-40257" custLinFactNeighborY="-667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F47D01-B1F3-48E5-B40D-F498DAD96DED}" type="pres">
      <dgm:prSet presAssocID="{D267FB18-2ECA-4A8C-A1CB-15C772DF0E9A}" presName="bullet5b" presStyleLbl="node1" presStyleIdx="1" presStyleCnt="5"/>
      <dgm:spPr/>
    </dgm:pt>
    <dgm:pt modelId="{63E35CC4-C35A-4E8E-96C7-6F80E31AFF90}" type="pres">
      <dgm:prSet presAssocID="{D267FB18-2ECA-4A8C-A1CB-15C772DF0E9A}" presName="textBox5b" presStyleLbl="revTx" presStyleIdx="1" presStyleCnt="5" custScaleX="134086" custScaleY="39092" custLinFactNeighborX="-99741" custLinFactNeighborY="-6599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2A5F01-E3DE-40BB-BD2F-D4DCFBFC6AF3}" type="pres">
      <dgm:prSet presAssocID="{DE58C517-F51D-4570-80C7-B8873493E03B}" presName="bullet5c" presStyleLbl="node1" presStyleIdx="2" presStyleCnt="5"/>
      <dgm:spPr/>
    </dgm:pt>
    <dgm:pt modelId="{D2034D4F-014D-4C32-A209-E57FED6DE66A}" type="pres">
      <dgm:prSet presAssocID="{DE58C517-F51D-4570-80C7-B8873493E03B}" presName="textBox5c" presStyleLbl="revTx" presStyleIdx="2" presStyleCnt="5" custScaleY="32141" custLinFactNeighborX="-29232" custLinFactNeighborY="-2094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B5F3C2-7913-4A29-ADE3-33D0A81B5F40}" type="pres">
      <dgm:prSet presAssocID="{6A63A115-115A-4545-973E-1330F2DE882E}" presName="bullet5d" presStyleLbl="node1" presStyleIdx="3" presStyleCnt="5"/>
      <dgm:spPr/>
    </dgm:pt>
    <dgm:pt modelId="{DB1073DC-D022-4C27-9C9F-E32DBC87813B}" type="pres">
      <dgm:prSet presAssocID="{6A63A115-115A-4545-973E-1330F2DE882E}" presName="textBox5d" presStyleLbl="revTx" presStyleIdx="3" presStyleCnt="5" custScaleX="157024" custScaleY="24247" custLinFactNeighborX="-66625" custLinFactNeighborY="-720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EB1C23-C895-44FE-91E5-FCBB6800F0A1}" type="pres">
      <dgm:prSet presAssocID="{ED39CD32-37A2-4070-A8BA-4C69AA028D55}" presName="bullet5e" presStyleLbl="node1" presStyleIdx="4" presStyleCnt="5"/>
      <dgm:spPr/>
    </dgm:pt>
    <dgm:pt modelId="{BC57F923-0EC5-4D36-A512-39E4A3A79E77}" type="pres">
      <dgm:prSet presAssocID="{ED39CD32-37A2-4070-A8BA-4C69AA028D55}" presName="textBox5e" presStyleLbl="revTx" presStyleIdx="4" presStyleCnt="5" custScaleX="154880" custScaleY="22468" custLinFactNeighborX="9734" custLinFactNeighborY="-5449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DA194E6-489D-4B47-9298-CF763537ECCD}" srcId="{299D1FE4-B5F1-40B1-9EB6-2368702FDC33}" destId="{ED39CD32-37A2-4070-A8BA-4C69AA028D55}" srcOrd="4" destOrd="0" parTransId="{E490C02C-604D-4DEE-B8E8-85D5D43C2466}" sibTransId="{8A44BD8D-5A16-4493-98D6-D00CB9262837}"/>
    <dgm:cxn modelId="{A7E46545-7BA0-436E-AFD7-6637BB953465}" srcId="{299D1FE4-B5F1-40B1-9EB6-2368702FDC33}" destId="{DE58C517-F51D-4570-80C7-B8873493E03B}" srcOrd="2" destOrd="0" parTransId="{CADF5C74-0B9A-4C87-BD99-E6FAB33B4FE4}" sibTransId="{50A5F96D-CE5F-4300-8946-FADE69DBC792}"/>
    <dgm:cxn modelId="{A1DABBEA-7AF1-4BF3-8277-DFF683424ABE}" type="presOf" srcId="{ED39CD32-37A2-4070-A8BA-4C69AA028D55}" destId="{BC57F923-0EC5-4D36-A512-39E4A3A79E77}" srcOrd="0" destOrd="0" presId="urn:microsoft.com/office/officeart/2005/8/layout/arrow2"/>
    <dgm:cxn modelId="{9DAAE25F-113C-4981-BCC6-13C5BAC87632}" type="presOf" srcId="{F709FE52-2024-4625-BE1E-F661DEE8EC2E}" destId="{CCCA4EAA-57BC-4AC9-89FA-4FAAEC904531}" srcOrd="0" destOrd="0" presId="urn:microsoft.com/office/officeart/2005/8/layout/arrow2"/>
    <dgm:cxn modelId="{508A0AFB-92FE-4FC2-83E9-ED98A8659990}" type="presOf" srcId="{299D1FE4-B5F1-40B1-9EB6-2368702FDC33}" destId="{D0696626-912B-41A2-9DF1-B7E965F49A02}" srcOrd="0" destOrd="0" presId="urn:microsoft.com/office/officeart/2005/8/layout/arrow2"/>
    <dgm:cxn modelId="{7508232D-7B3B-49B8-A2D8-E3379EB8637C}" srcId="{299D1FE4-B5F1-40B1-9EB6-2368702FDC33}" destId="{F709FE52-2024-4625-BE1E-F661DEE8EC2E}" srcOrd="0" destOrd="0" parTransId="{665DFA4F-2FEB-4779-AEE0-ABB4541685A0}" sibTransId="{BDE10716-6F08-43DE-B2DD-59190C251435}"/>
    <dgm:cxn modelId="{5C1428C6-D3A7-4D22-B9CF-5340846F2284}" type="presOf" srcId="{D267FB18-2ECA-4A8C-A1CB-15C772DF0E9A}" destId="{63E35CC4-C35A-4E8E-96C7-6F80E31AFF90}" srcOrd="0" destOrd="0" presId="urn:microsoft.com/office/officeart/2005/8/layout/arrow2"/>
    <dgm:cxn modelId="{93D32A91-215C-4608-BBBB-18AB96ADB11F}" srcId="{299D1FE4-B5F1-40B1-9EB6-2368702FDC33}" destId="{6A63A115-115A-4545-973E-1330F2DE882E}" srcOrd="3" destOrd="0" parTransId="{2F8C49BB-9100-4BD7-B099-F0FD437B0927}" sibTransId="{52BA4CA4-A65C-4574-A1D0-140157C4CBD0}"/>
    <dgm:cxn modelId="{987DFAD6-32FB-4E6C-92E8-3F8788F024B1}" type="presOf" srcId="{DE58C517-F51D-4570-80C7-B8873493E03B}" destId="{D2034D4F-014D-4C32-A209-E57FED6DE66A}" srcOrd="0" destOrd="0" presId="urn:microsoft.com/office/officeart/2005/8/layout/arrow2"/>
    <dgm:cxn modelId="{A1F27B5B-F444-4E41-AABA-1EA5C691D217}" srcId="{299D1FE4-B5F1-40B1-9EB6-2368702FDC33}" destId="{D267FB18-2ECA-4A8C-A1CB-15C772DF0E9A}" srcOrd="1" destOrd="0" parTransId="{D05ED11E-70F4-47C4-BD24-33F2CEBE72E0}" sibTransId="{F3BCA2E8-586A-48A2-AE3E-1AE4B4E59A01}"/>
    <dgm:cxn modelId="{7181E97A-A3D1-4EC5-937B-062437E9A568}" type="presOf" srcId="{6A63A115-115A-4545-973E-1330F2DE882E}" destId="{DB1073DC-D022-4C27-9C9F-E32DBC87813B}" srcOrd="0" destOrd="0" presId="urn:microsoft.com/office/officeart/2005/8/layout/arrow2"/>
    <dgm:cxn modelId="{BCC8B5B0-B001-4BDA-8F7B-B7E5840BC390}" type="presParOf" srcId="{D0696626-912B-41A2-9DF1-B7E965F49A02}" destId="{FCA398EF-EF16-4228-BBC1-40DA09333EA5}" srcOrd="0" destOrd="0" presId="urn:microsoft.com/office/officeart/2005/8/layout/arrow2"/>
    <dgm:cxn modelId="{61F7D4E5-EBDD-462C-A7D0-C208880035BE}" type="presParOf" srcId="{D0696626-912B-41A2-9DF1-B7E965F49A02}" destId="{B434A582-9A63-4652-BD2E-9D4ACE486C9D}" srcOrd="1" destOrd="0" presId="urn:microsoft.com/office/officeart/2005/8/layout/arrow2"/>
    <dgm:cxn modelId="{97BDCA9E-47C6-4B32-B830-B8FD3A808BEA}" type="presParOf" srcId="{B434A582-9A63-4652-BD2E-9D4ACE486C9D}" destId="{838B3064-2EF1-4FE5-9812-C2DF11563717}" srcOrd="0" destOrd="0" presId="urn:microsoft.com/office/officeart/2005/8/layout/arrow2"/>
    <dgm:cxn modelId="{DE0AD0AE-D1BA-4C5E-A1F5-3EBB3A51926D}" type="presParOf" srcId="{B434A582-9A63-4652-BD2E-9D4ACE486C9D}" destId="{CCCA4EAA-57BC-4AC9-89FA-4FAAEC904531}" srcOrd="1" destOrd="0" presId="urn:microsoft.com/office/officeart/2005/8/layout/arrow2"/>
    <dgm:cxn modelId="{01E2F4B2-EA1D-4EEF-AC9F-509A7A80E911}" type="presParOf" srcId="{B434A582-9A63-4652-BD2E-9D4ACE486C9D}" destId="{8CF47D01-B1F3-48E5-B40D-F498DAD96DED}" srcOrd="2" destOrd="0" presId="urn:microsoft.com/office/officeart/2005/8/layout/arrow2"/>
    <dgm:cxn modelId="{A15926ED-D1B8-46CD-8550-3B5CEC4235C2}" type="presParOf" srcId="{B434A582-9A63-4652-BD2E-9D4ACE486C9D}" destId="{63E35CC4-C35A-4E8E-96C7-6F80E31AFF90}" srcOrd="3" destOrd="0" presId="urn:microsoft.com/office/officeart/2005/8/layout/arrow2"/>
    <dgm:cxn modelId="{A7B1DDF9-9B9E-49F4-A503-5CE59F7515A8}" type="presParOf" srcId="{B434A582-9A63-4652-BD2E-9D4ACE486C9D}" destId="{0E2A5F01-E3DE-40BB-BD2F-D4DCFBFC6AF3}" srcOrd="4" destOrd="0" presId="urn:microsoft.com/office/officeart/2005/8/layout/arrow2"/>
    <dgm:cxn modelId="{A4CEE5B1-5E10-4634-A9AC-289924F4321C}" type="presParOf" srcId="{B434A582-9A63-4652-BD2E-9D4ACE486C9D}" destId="{D2034D4F-014D-4C32-A209-E57FED6DE66A}" srcOrd="5" destOrd="0" presId="urn:microsoft.com/office/officeart/2005/8/layout/arrow2"/>
    <dgm:cxn modelId="{30D48DB6-1AB4-4589-B897-05FFC41051DC}" type="presParOf" srcId="{B434A582-9A63-4652-BD2E-9D4ACE486C9D}" destId="{4BB5F3C2-7913-4A29-ADE3-33D0A81B5F40}" srcOrd="6" destOrd="0" presId="urn:microsoft.com/office/officeart/2005/8/layout/arrow2"/>
    <dgm:cxn modelId="{C2BECC6E-E0DD-4F35-999D-2B23A56662BF}" type="presParOf" srcId="{B434A582-9A63-4652-BD2E-9D4ACE486C9D}" destId="{DB1073DC-D022-4C27-9C9F-E32DBC87813B}" srcOrd="7" destOrd="0" presId="urn:microsoft.com/office/officeart/2005/8/layout/arrow2"/>
    <dgm:cxn modelId="{B9812104-3142-48D7-965C-3BC30ADFD707}" type="presParOf" srcId="{B434A582-9A63-4652-BD2E-9D4ACE486C9D}" destId="{74EB1C23-C895-44FE-91E5-FCBB6800F0A1}" srcOrd="8" destOrd="0" presId="urn:microsoft.com/office/officeart/2005/8/layout/arrow2"/>
    <dgm:cxn modelId="{679DF124-A34E-4E78-8D9E-EA673056BEB4}" type="presParOf" srcId="{B434A582-9A63-4652-BD2E-9D4ACE486C9D}" destId="{BC57F923-0EC5-4D36-A512-39E4A3A79E77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B4B0D2-025D-40C8-8CFD-900855E736E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6B644E45-5116-45B9-BE33-6C457EFD54D7}">
      <dgm:prSet phldrT="[Text]"/>
      <dgm:spPr/>
      <dgm:t>
        <a:bodyPr/>
        <a:lstStyle/>
        <a:p>
          <a:r>
            <a:rPr lang="en-GB" dirty="0" smtClean="0"/>
            <a:t>Initial Design Estimate</a:t>
          </a:r>
          <a:endParaRPr lang="en-GB" dirty="0"/>
        </a:p>
      </dgm:t>
    </dgm:pt>
    <dgm:pt modelId="{65BC13E4-1B1C-4377-9EF7-4DD6F394FAC4}" type="parTrans" cxnId="{192E8B20-5BB0-4ECC-934F-B03281FC0340}">
      <dgm:prSet/>
      <dgm:spPr/>
      <dgm:t>
        <a:bodyPr/>
        <a:lstStyle/>
        <a:p>
          <a:endParaRPr lang="en-GB"/>
        </a:p>
      </dgm:t>
    </dgm:pt>
    <dgm:pt modelId="{CE182519-D8C7-42DE-B4D7-B18A993D1780}" type="sibTrans" cxnId="{192E8B20-5BB0-4ECC-934F-B03281FC0340}">
      <dgm:prSet/>
      <dgm:spPr/>
      <dgm:t>
        <a:bodyPr/>
        <a:lstStyle/>
        <a:p>
          <a:endParaRPr lang="en-GB"/>
        </a:p>
      </dgm:t>
    </dgm:pt>
    <dgm:pt modelId="{F56B6613-9E6B-4923-91F3-2B885E620848}">
      <dgm:prSet phldrT="[Text]"/>
      <dgm:spPr/>
      <dgm:t>
        <a:bodyPr/>
        <a:lstStyle/>
        <a:p>
          <a:r>
            <a:rPr lang="en-GB" dirty="0" smtClean="0"/>
            <a:t>Stress</a:t>
          </a:r>
          <a:endParaRPr lang="en-GB" dirty="0"/>
        </a:p>
      </dgm:t>
    </dgm:pt>
    <dgm:pt modelId="{93654691-4706-432D-B45A-70D851617125}" type="parTrans" cxnId="{2F537678-19AA-47C5-A53C-AE4B0AEA084B}">
      <dgm:prSet/>
      <dgm:spPr/>
      <dgm:t>
        <a:bodyPr/>
        <a:lstStyle/>
        <a:p>
          <a:endParaRPr lang="en-GB"/>
        </a:p>
      </dgm:t>
    </dgm:pt>
    <dgm:pt modelId="{2723704B-821D-48C8-ABDF-2C69D2DAF8CF}" type="sibTrans" cxnId="{2F537678-19AA-47C5-A53C-AE4B0AEA084B}">
      <dgm:prSet/>
      <dgm:spPr/>
      <dgm:t>
        <a:bodyPr/>
        <a:lstStyle/>
        <a:p>
          <a:endParaRPr lang="en-GB"/>
        </a:p>
      </dgm:t>
    </dgm:pt>
    <dgm:pt modelId="{E6C0430A-8218-43E1-9ACE-568F44AA4B5B}">
      <dgm:prSet phldrT="[Text]"/>
      <dgm:spPr/>
      <dgm:t>
        <a:bodyPr/>
        <a:lstStyle/>
        <a:p>
          <a:r>
            <a:rPr lang="en-GB" dirty="0" smtClean="0"/>
            <a:t>Frequency requirement</a:t>
          </a:r>
          <a:endParaRPr lang="en-GB" dirty="0"/>
        </a:p>
      </dgm:t>
    </dgm:pt>
    <dgm:pt modelId="{019F1405-E95A-4506-922B-EE8091C396A5}" type="parTrans" cxnId="{3EC33114-935E-4080-9385-40D5B14D3829}">
      <dgm:prSet/>
      <dgm:spPr/>
      <dgm:t>
        <a:bodyPr/>
        <a:lstStyle/>
        <a:p>
          <a:endParaRPr lang="en-GB"/>
        </a:p>
      </dgm:t>
    </dgm:pt>
    <dgm:pt modelId="{F3B174EB-5420-4EF8-A23B-81E190354B0B}" type="sibTrans" cxnId="{3EC33114-935E-4080-9385-40D5B14D3829}">
      <dgm:prSet/>
      <dgm:spPr/>
      <dgm:t>
        <a:bodyPr/>
        <a:lstStyle/>
        <a:p>
          <a:endParaRPr lang="en-GB"/>
        </a:p>
      </dgm:t>
    </dgm:pt>
    <dgm:pt modelId="{C14AC971-3385-4105-95F9-556DA8CBD0B0}">
      <dgm:prSet phldrT="[Text]"/>
      <dgm:spPr/>
      <dgm:t>
        <a:bodyPr/>
        <a:lstStyle/>
        <a:p>
          <a:r>
            <a:rPr lang="en-GB" dirty="0" smtClean="0"/>
            <a:t>Ultimate limit state</a:t>
          </a:r>
          <a:endParaRPr lang="en-GB" dirty="0"/>
        </a:p>
      </dgm:t>
    </dgm:pt>
    <dgm:pt modelId="{DB63E6B5-28D0-4760-8C01-3D42C0A567DF}" type="parTrans" cxnId="{75503239-11EA-4EC2-A45A-AA6DE90735AA}">
      <dgm:prSet/>
      <dgm:spPr/>
      <dgm:t>
        <a:bodyPr/>
        <a:lstStyle/>
        <a:p>
          <a:endParaRPr lang="en-GB"/>
        </a:p>
      </dgm:t>
    </dgm:pt>
    <dgm:pt modelId="{48AD6B27-3993-4F96-B351-C74BF94BF3AE}" type="sibTrans" cxnId="{75503239-11EA-4EC2-A45A-AA6DE90735AA}">
      <dgm:prSet/>
      <dgm:spPr/>
      <dgm:t>
        <a:bodyPr/>
        <a:lstStyle/>
        <a:p>
          <a:endParaRPr lang="en-GB"/>
        </a:p>
      </dgm:t>
    </dgm:pt>
    <dgm:pt modelId="{3262E45D-1530-4D68-BB6A-465E17B217C1}">
      <dgm:prSet phldrT="[Text]"/>
      <dgm:spPr/>
      <dgm:t>
        <a:bodyPr/>
        <a:lstStyle/>
        <a:p>
          <a:r>
            <a:rPr lang="en-GB" dirty="0" smtClean="0"/>
            <a:t>Deformation</a:t>
          </a:r>
          <a:endParaRPr lang="en-GB" dirty="0"/>
        </a:p>
      </dgm:t>
    </dgm:pt>
    <dgm:pt modelId="{C1B38C6D-4C17-4AED-92F9-04DB445E46CE}" type="parTrans" cxnId="{E97611BA-C056-43D5-BB7A-414D480853EE}">
      <dgm:prSet/>
      <dgm:spPr/>
      <dgm:t>
        <a:bodyPr/>
        <a:lstStyle/>
        <a:p>
          <a:endParaRPr lang="en-GB"/>
        </a:p>
      </dgm:t>
    </dgm:pt>
    <dgm:pt modelId="{D44411D1-D334-4CAA-A01B-1B1748728F34}" type="sibTrans" cxnId="{E97611BA-C056-43D5-BB7A-414D480853EE}">
      <dgm:prSet/>
      <dgm:spPr/>
      <dgm:t>
        <a:bodyPr/>
        <a:lstStyle/>
        <a:p>
          <a:endParaRPr lang="en-GB"/>
        </a:p>
      </dgm:t>
    </dgm:pt>
    <dgm:pt modelId="{786E2646-8DDC-4E82-8470-6D1E5CD0D38F}">
      <dgm:prSet phldrT="[Text]"/>
      <dgm:spPr/>
      <dgm:t>
        <a:bodyPr/>
        <a:lstStyle/>
        <a:p>
          <a:r>
            <a:rPr lang="en-GB" dirty="0" smtClean="0"/>
            <a:t>Soil </a:t>
          </a:r>
          <a:r>
            <a:rPr lang="en-GB" dirty="0" err="1" smtClean="0"/>
            <a:t>plastification</a:t>
          </a:r>
          <a:endParaRPr lang="en-GB" dirty="0"/>
        </a:p>
      </dgm:t>
    </dgm:pt>
    <dgm:pt modelId="{1A4BC2EA-FD26-4ADF-8009-B7A657E58466}" type="parTrans" cxnId="{958BA914-BAB3-46FF-A7AF-DA37E64E856A}">
      <dgm:prSet/>
      <dgm:spPr/>
      <dgm:t>
        <a:bodyPr/>
        <a:lstStyle/>
        <a:p>
          <a:endParaRPr lang="en-GB"/>
        </a:p>
      </dgm:t>
    </dgm:pt>
    <dgm:pt modelId="{E28471A6-3361-4A31-A61D-3B7F00BFB12E}" type="sibTrans" cxnId="{958BA914-BAB3-46FF-A7AF-DA37E64E856A}">
      <dgm:prSet/>
      <dgm:spPr/>
      <dgm:t>
        <a:bodyPr/>
        <a:lstStyle/>
        <a:p>
          <a:endParaRPr lang="en-GB"/>
        </a:p>
      </dgm:t>
    </dgm:pt>
    <dgm:pt modelId="{7FAB5B92-430C-4AE1-9CEE-4A599D2068C1}" type="pres">
      <dgm:prSet presAssocID="{2BB4B0D2-025D-40C8-8CFD-900855E736E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F7446DE-3EF3-4F7A-A2A0-5A2616D0B6F2}" type="pres">
      <dgm:prSet presAssocID="{6B644E45-5116-45B9-BE33-6C457EFD54D7}" presName="root1" presStyleCnt="0"/>
      <dgm:spPr/>
    </dgm:pt>
    <dgm:pt modelId="{834F932A-46F0-4682-A24C-583D68596095}" type="pres">
      <dgm:prSet presAssocID="{6B644E45-5116-45B9-BE33-6C457EFD54D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EE4A02-D378-4E2B-8E57-712724823B96}" type="pres">
      <dgm:prSet presAssocID="{6B644E45-5116-45B9-BE33-6C457EFD54D7}" presName="level2hierChild" presStyleCnt="0"/>
      <dgm:spPr/>
    </dgm:pt>
    <dgm:pt modelId="{D8006042-FF84-415D-AFF8-ED53060556F7}" type="pres">
      <dgm:prSet presAssocID="{019F1405-E95A-4506-922B-EE8091C396A5}" presName="conn2-1" presStyleLbl="parChTrans1D2" presStyleIdx="0" presStyleCnt="1"/>
      <dgm:spPr/>
      <dgm:t>
        <a:bodyPr/>
        <a:lstStyle/>
        <a:p>
          <a:endParaRPr lang="en-GB"/>
        </a:p>
      </dgm:t>
    </dgm:pt>
    <dgm:pt modelId="{E82C4515-417E-4627-B25E-4A5F5C2EBCE7}" type="pres">
      <dgm:prSet presAssocID="{019F1405-E95A-4506-922B-EE8091C396A5}" presName="connTx" presStyleLbl="parChTrans1D2" presStyleIdx="0" presStyleCnt="1"/>
      <dgm:spPr/>
      <dgm:t>
        <a:bodyPr/>
        <a:lstStyle/>
        <a:p>
          <a:endParaRPr lang="en-GB"/>
        </a:p>
      </dgm:t>
    </dgm:pt>
    <dgm:pt modelId="{5EA3BED7-6714-4059-8B02-514FE8BE6985}" type="pres">
      <dgm:prSet presAssocID="{E6C0430A-8218-43E1-9ACE-568F44AA4B5B}" presName="root2" presStyleCnt="0"/>
      <dgm:spPr/>
    </dgm:pt>
    <dgm:pt modelId="{00A1B883-8092-45EB-9A48-8E7452CFB4B9}" type="pres">
      <dgm:prSet presAssocID="{E6C0430A-8218-43E1-9ACE-568F44AA4B5B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F6A363C-81B4-49F2-8735-157247F06B5C}" type="pres">
      <dgm:prSet presAssocID="{E6C0430A-8218-43E1-9ACE-568F44AA4B5B}" presName="level3hierChild" presStyleCnt="0"/>
      <dgm:spPr/>
    </dgm:pt>
    <dgm:pt modelId="{32B6CB2D-D6DE-4F6C-A8C8-9B4A4F1EE9EE}" type="pres">
      <dgm:prSet presAssocID="{DB63E6B5-28D0-4760-8C01-3D42C0A567DF}" presName="conn2-1" presStyleLbl="parChTrans1D3" presStyleIdx="0" presStyleCnt="1"/>
      <dgm:spPr/>
      <dgm:t>
        <a:bodyPr/>
        <a:lstStyle/>
        <a:p>
          <a:endParaRPr lang="en-GB"/>
        </a:p>
      </dgm:t>
    </dgm:pt>
    <dgm:pt modelId="{93642E91-B50F-400B-9EBF-B0E09D429534}" type="pres">
      <dgm:prSet presAssocID="{DB63E6B5-28D0-4760-8C01-3D42C0A567DF}" presName="connTx" presStyleLbl="parChTrans1D3" presStyleIdx="0" presStyleCnt="1"/>
      <dgm:spPr/>
      <dgm:t>
        <a:bodyPr/>
        <a:lstStyle/>
        <a:p>
          <a:endParaRPr lang="en-GB"/>
        </a:p>
      </dgm:t>
    </dgm:pt>
    <dgm:pt modelId="{D512362B-C9E3-4B6C-A194-7F1D421DB0E5}" type="pres">
      <dgm:prSet presAssocID="{C14AC971-3385-4105-95F9-556DA8CBD0B0}" presName="root2" presStyleCnt="0"/>
      <dgm:spPr/>
    </dgm:pt>
    <dgm:pt modelId="{21DBC7AB-446C-4AA8-81DC-F912DBC5C1CB}" type="pres">
      <dgm:prSet presAssocID="{C14AC971-3385-4105-95F9-556DA8CBD0B0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18D6323-15F1-4EBA-8E54-7DDA0A386CB7}" type="pres">
      <dgm:prSet presAssocID="{C14AC971-3385-4105-95F9-556DA8CBD0B0}" presName="level3hierChild" presStyleCnt="0"/>
      <dgm:spPr/>
    </dgm:pt>
    <dgm:pt modelId="{C58FAE91-7DD2-41FC-970D-5E09D3594BE2}" type="pres">
      <dgm:prSet presAssocID="{93654691-4706-432D-B45A-70D851617125}" presName="conn2-1" presStyleLbl="parChTrans1D4" presStyleIdx="0" presStyleCnt="3"/>
      <dgm:spPr/>
      <dgm:t>
        <a:bodyPr/>
        <a:lstStyle/>
        <a:p>
          <a:endParaRPr lang="en-GB"/>
        </a:p>
      </dgm:t>
    </dgm:pt>
    <dgm:pt modelId="{BE96FD0F-F231-47B1-92EB-0537A6092F5F}" type="pres">
      <dgm:prSet presAssocID="{93654691-4706-432D-B45A-70D851617125}" presName="connTx" presStyleLbl="parChTrans1D4" presStyleIdx="0" presStyleCnt="3"/>
      <dgm:spPr/>
      <dgm:t>
        <a:bodyPr/>
        <a:lstStyle/>
        <a:p>
          <a:endParaRPr lang="en-GB"/>
        </a:p>
      </dgm:t>
    </dgm:pt>
    <dgm:pt modelId="{15078190-BB20-4E5D-B994-6E31FE5F0097}" type="pres">
      <dgm:prSet presAssocID="{F56B6613-9E6B-4923-91F3-2B885E620848}" presName="root2" presStyleCnt="0"/>
      <dgm:spPr/>
    </dgm:pt>
    <dgm:pt modelId="{F1A2A465-8243-4461-8518-91AEB3AF2C44}" type="pres">
      <dgm:prSet presAssocID="{F56B6613-9E6B-4923-91F3-2B885E620848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E920542-1530-48E6-B37C-C6D0994E0969}" type="pres">
      <dgm:prSet presAssocID="{F56B6613-9E6B-4923-91F3-2B885E620848}" presName="level3hierChild" presStyleCnt="0"/>
      <dgm:spPr/>
    </dgm:pt>
    <dgm:pt modelId="{370943F2-185B-48CA-A507-B90FEFE8A0B5}" type="pres">
      <dgm:prSet presAssocID="{C1B38C6D-4C17-4AED-92F9-04DB445E46CE}" presName="conn2-1" presStyleLbl="parChTrans1D4" presStyleIdx="1" presStyleCnt="3"/>
      <dgm:spPr/>
      <dgm:t>
        <a:bodyPr/>
        <a:lstStyle/>
        <a:p>
          <a:endParaRPr lang="en-GB"/>
        </a:p>
      </dgm:t>
    </dgm:pt>
    <dgm:pt modelId="{D53D9C4E-60AB-4360-9F65-96E7E2A64430}" type="pres">
      <dgm:prSet presAssocID="{C1B38C6D-4C17-4AED-92F9-04DB445E46CE}" presName="connTx" presStyleLbl="parChTrans1D4" presStyleIdx="1" presStyleCnt="3"/>
      <dgm:spPr/>
      <dgm:t>
        <a:bodyPr/>
        <a:lstStyle/>
        <a:p>
          <a:endParaRPr lang="en-GB"/>
        </a:p>
      </dgm:t>
    </dgm:pt>
    <dgm:pt modelId="{97D445FE-2902-4245-A46B-003382FBDF93}" type="pres">
      <dgm:prSet presAssocID="{3262E45D-1530-4D68-BB6A-465E17B217C1}" presName="root2" presStyleCnt="0"/>
      <dgm:spPr/>
    </dgm:pt>
    <dgm:pt modelId="{C3E98743-D83C-40E6-934C-134176ABA97F}" type="pres">
      <dgm:prSet presAssocID="{3262E45D-1530-4D68-BB6A-465E17B217C1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6AD7CEF-3617-4296-9E8F-73845DA14DE8}" type="pres">
      <dgm:prSet presAssocID="{3262E45D-1530-4D68-BB6A-465E17B217C1}" presName="level3hierChild" presStyleCnt="0"/>
      <dgm:spPr/>
    </dgm:pt>
    <dgm:pt modelId="{3E9CA59E-C90D-4556-9051-ED5D1A09957C}" type="pres">
      <dgm:prSet presAssocID="{1A4BC2EA-FD26-4ADF-8009-B7A657E58466}" presName="conn2-1" presStyleLbl="parChTrans1D4" presStyleIdx="2" presStyleCnt="3"/>
      <dgm:spPr/>
      <dgm:t>
        <a:bodyPr/>
        <a:lstStyle/>
        <a:p>
          <a:endParaRPr lang="en-GB"/>
        </a:p>
      </dgm:t>
    </dgm:pt>
    <dgm:pt modelId="{52AC7E6A-0A8F-404C-81D0-229B681AA892}" type="pres">
      <dgm:prSet presAssocID="{1A4BC2EA-FD26-4ADF-8009-B7A657E58466}" presName="connTx" presStyleLbl="parChTrans1D4" presStyleIdx="2" presStyleCnt="3"/>
      <dgm:spPr/>
      <dgm:t>
        <a:bodyPr/>
        <a:lstStyle/>
        <a:p>
          <a:endParaRPr lang="en-GB"/>
        </a:p>
      </dgm:t>
    </dgm:pt>
    <dgm:pt modelId="{B7DFD9CF-86A7-4F3E-9810-C1A8E2B1F1D4}" type="pres">
      <dgm:prSet presAssocID="{786E2646-8DDC-4E82-8470-6D1E5CD0D38F}" presName="root2" presStyleCnt="0"/>
      <dgm:spPr/>
    </dgm:pt>
    <dgm:pt modelId="{FBDD09AF-EA6E-4639-8974-8E292DF7F87B}" type="pres">
      <dgm:prSet presAssocID="{786E2646-8DDC-4E82-8470-6D1E5CD0D38F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5290957-8193-4DC5-B5B8-DE4125AE2814}" type="pres">
      <dgm:prSet presAssocID="{786E2646-8DDC-4E82-8470-6D1E5CD0D38F}" presName="level3hierChild" presStyleCnt="0"/>
      <dgm:spPr/>
    </dgm:pt>
  </dgm:ptLst>
  <dgm:cxnLst>
    <dgm:cxn modelId="{81D60BB7-CFFB-4FCB-9E68-68B7879551F4}" type="presOf" srcId="{3262E45D-1530-4D68-BB6A-465E17B217C1}" destId="{C3E98743-D83C-40E6-934C-134176ABA97F}" srcOrd="0" destOrd="0" presId="urn:microsoft.com/office/officeart/2005/8/layout/hierarchy2"/>
    <dgm:cxn modelId="{927E6F74-AF38-4A18-BCF9-60A25DFAFFD5}" type="presOf" srcId="{1A4BC2EA-FD26-4ADF-8009-B7A657E58466}" destId="{3E9CA59E-C90D-4556-9051-ED5D1A09957C}" srcOrd="0" destOrd="0" presId="urn:microsoft.com/office/officeart/2005/8/layout/hierarchy2"/>
    <dgm:cxn modelId="{80273FBD-F80E-4472-A22E-E6FD3154481F}" type="presOf" srcId="{2BB4B0D2-025D-40C8-8CFD-900855E736E8}" destId="{7FAB5B92-430C-4AE1-9CEE-4A599D2068C1}" srcOrd="0" destOrd="0" presId="urn:microsoft.com/office/officeart/2005/8/layout/hierarchy2"/>
    <dgm:cxn modelId="{3EC33114-935E-4080-9385-40D5B14D3829}" srcId="{6B644E45-5116-45B9-BE33-6C457EFD54D7}" destId="{E6C0430A-8218-43E1-9ACE-568F44AA4B5B}" srcOrd="0" destOrd="0" parTransId="{019F1405-E95A-4506-922B-EE8091C396A5}" sibTransId="{F3B174EB-5420-4EF8-A23B-81E190354B0B}"/>
    <dgm:cxn modelId="{12F96916-0AD4-40E3-8352-55D7BDD3C72F}" type="presOf" srcId="{786E2646-8DDC-4E82-8470-6D1E5CD0D38F}" destId="{FBDD09AF-EA6E-4639-8974-8E292DF7F87B}" srcOrd="0" destOrd="0" presId="urn:microsoft.com/office/officeart/2005/8/layout/hierarchy2"/>
    <dgm:cxn modelId="{16A647C3-29BC-4F2D-A3B5-463F12D12815}" type="presOf" srcId="{DB63E6B5-28D0-4760-8C01-3D42C0A567DF}" destId="{93642E91-B50F-400B-9EBF-B0E09D429534}" srcOrd="1" destOrd="0" presId="urn:microsoft.com/office/officeart/2005/8/layout/hierarchy2"/>
    <dgm:cxn modelId="{3167755E-DEFA-4777-8EEA-458CC59AE3C2}" type="presOf" srcId="{019F1405-E95A-4506-922B-EE8091C396A5}" destId="{D8006042-FF84-415D-AFF8-ED53060556F7}" srcOrd="0" destOrd="0" presId="urn:microsoft.com/office/officeart/2005/8/layout/hierarchy2"/>
    <dgm:cxn modelId="{29D2B7EC-6526-4A88-97B7-7D778B0D67FE}" type="presOf" srcId="{019F1405-E95A-4506-922B-EE8091C396A5}" destId="{E82C4515-417E-4627-B25E-4A5F5C2EBCE7}" srcOrd="1" destOrd="0" presId="urn:microsoft.com/office/officeart/2005/8/layout/hierarchy2"/>
    <dgm:cxn modelId="{E97611BA-C056-43D5-BB7A-414D480853EE}" srcId="{C14AC971-3385-4105-95F9-556DA8CBD0B0}" destId="{3262E45D-1530-4D68-BB6A-465E17B217C1}" srcOrd="1" destOrd="0" parTransId="{C1B38C6D-4C17-4AED-92F9-04DB445E46CE}" sibTransId="{D44411D1-D334-4CAA-A01B-1B1748728F34}"/>
    <dgm:cxn modelId="{29A1767B-18F6-44E7-8520-46C4A8797AF8}" type="presOf" srcId="{C14AC971-3385-4105-95F9-556DA8CBD0B0}" destId="{21DBC7AB-446C-4AA8-81DC-F912DBC5C1CB}" srcOrd="0" destOrd="0" presId="urn:microsoft.com/office/officeart/2005/8/layout/hierarchy2"/>
    <dgm:cxn modelId="{A04E750E-A8F9-49C5-9EA1-0A8CF00DDB51}" type="presOf" srcId="{1A4BC2EA-FD26-4ADF-8009-B7A657E58466}" destId="{52AC7E6A-0A8F-404C-81D0-229B681AA892}" srcOrd="1" destOrd="0" presId="urn:microsoft.com/office/officeart/2005/8/layout/hierarchy2"/>
    <dgm:cxn modelId="{6D58CD16-3C8D-41E9-B94F-797E4B08C39C}" type="presOf" srcId="{DB63E6B5-28D0-4760-8C01-3D42C0A567DF}" destId="{32B6CB2D-D6DE-4F6C-A8C8-9B4A4F1EE9EE}" srcOrd="0" destOrd="0" presId="urn:microsoft.com/office/officeart/2005/8/layout/hierarchy2"/>
    <dgm:cxn modelId="{7C6A8DF4-129C-41F8-81D5-A97713EF2ECA}" type="presOf" srcId="{C1B38C6D-4C17-4AED-92F9-04DB445E46CE}" destId="{370943F2-185B-48CA-A507-B90FEFE8A0B5}" srcOrd="0" destOrd="0" presId="urn:microsoft.com/office/officeart/2005/8/layout/hierarchy2"/>
    <dgm:cxn modelId="{17EFFD2A-DC6D-4DDF-83C7-5ED91F7B9BEF}" type="presOf" srcId="{93654691-4706-432D-B45A-70D851617125}" destId="{C58FAE91-7DD2-41FC-970D-5E09D3594BE2}" srcOrd="0" destOrd="0" presId="urn:microsoft.com/office/officeart/2005/8/layout/hierarchy2"/>
    <dgm:cxn modelId="{8EAACA12-8F63-4AD9-9078-D5D3ABDE728E}" type="presOf" srcId="{E6C0430A-8218-43E1-9ACE-568F44AA4B5B}" destId="{00A1B883-8092-45EB-9A48-8E7452CFB4B9}" srcOrd="0" destOrd="0" presId="urn:microsoft.com/office/officeart/2005/8/layout/hierarchy2"/>
    <dgm:cxn modelId="{75503239-11EA-4EC2-A45A-AA6DE90735AA}" srcId="{E6C0430A-8218-43E1-9ACE-568F44AA4B5B}" destId="{C14AC971-3385-4105-95F9-556DA8CBD0B0}" srcOrd="0" destOrd="0" parTransId="{DB63E6B5-28D0-4760-8C01-3D42C0A567DF}" sibTransId="{48AD6B27-3993-4F96-B351-C74BF94BF3AE}"/>
    <dgm:cxn modelId="{5156058C-38BA-4E21-8785-9F3A78C6ACF7}" type="presOf" srcId="{C1B38C6D-4C17-4AED-92F9-04DB445E46CE}" destId="{D53D9C4E-60AB-4360-9F65-96E7E2A64430}" srcOrd="1" destOrd="0" presId="urn:microsoft.com/office/officeart/2005/8/layout/hierarchy2"/>
    <dgm:cxn modelId="{192E8B20-5BB0-4ECC-934F-B03281FC0340}" srcId="{2BB4B0D2-025D-40C8-8CFD-900855E736E8}" destId="{6B644E45-5116-45B9-BE33-6C457EFD54D7}" srcOrd="0" destOrd="0" parTransId="{65BC13E4-1B1C-4377-9EF7-4DD6F394FAC4}" sibTransId="{CE182519-D8C7-42DE-B4D7-B18A993D1780}"/>
    <dgm:cxn modelId="{958BA914-BAB3-46FF-A7AF-DA37E64E856A}" srcId="{C14AC971-3385-4105-95F9-556DA8CBD0B0}" destId="{786E2646-8DDC-4E82-8470-6D1E5CD0D38F}" srcOrd="2" destOrd="0" parTransId="{1A4BC2EA-FD26-4ADF-8009-B7A657E58466}" sibTransId="{E28471A6-3361-4A31-A61D-3B7F00BFB12E}"/>
    <dgm:cxn modelId="{418F7497-5EAD-44F7-8849-A8212E95EA36}" type="presOf" srcId="{F56B6613-9E6B-4923-91F3-2B885E620848}" destId="{F1A2A465-8243-4461-8518-91AEB3AF2C44}" srcOrd="0" destOrd="0" presId="urn:microsoft.com/office/officeart/2005/8/layout/hierarchy2"/>
    <dgm:cxn modelId="{2F537678-19AA-47C5-A53C-AE4B0AEA084B}" srcId="{C14AC971-3385-4105-95F9-556DA8CBD0B0}" destId="{F56B6613-9E6B-4923-91F3-2B885E620848}" srcOrd="0" destOrd="0" parTransId="{93654691-4706-432D-B45A-70D851617125}" sibTransId="{2723704B-821D-48C8-ABDF-2C69D2DAF8CF}"/>
    <dgm:cxn modelId="{FEBE6E13-0F3F-4C4D-8420-2819EC18DBCF}" type="presOf" srcId="{6B644E45-5116-45B9-BE33-6C457EFD54D7}" destId="{834F932A-46F0-4682-A24C-583D68596095}" srcOrd="0" destOrd="0" presId="urn:microsoft.com/office/officeart/2005/8/layout/hierarchy2"/>
    <dgm:cxn modelId="{E6A98E69-B7AB-44D4-88AE-D621A8DF72FA}" type="presOf" srcId="{93654691-4706-432D-B45A-70D851617125}" destId="{BE96FD0F-F231-47B1-92EB-0537A6092F5F}" srcOrd="1" destOrd="0" presId="urn:microsoft.com/office/officeart/2005/8/layout/hierarchy2"/>
    <dgm:cxn modelId="{BEC41A75-A188-4015-B18E-2475B7E3DA77}" type="presParOf" srcId="{7FAB5B92-430C-4AE1-9CEE-4A599D2068C1}" destId="{3F7446DE-3EF3-4F7A-A2A0-5A2616D0B6F2}" srcOrd="0" destOrd="0" presId="urn:microsoft.com/office/officeart/2005/8/layout/hierarchy2"/>
    <dgm:cxn modelId="{F416D23B-FCDA-4ACF-9662-F026F8C6241D}" type="presParOf" srcId="{3F7446DE-3EF3-4F7A-A2A0-5A2616D0B6F2}" destId="{834F932A-46F0-4682-A24C-583D68596095}" srcOrd="0" destOrd="0" presId="urn:microsoft.com/office/officeart/2005/8/layout/hierarchy2"/>
    <dgm:cxn modelId="{4E51EF7E-46E6-424A-A9D4-C2646324D65C}" type="presParOf" srcId="{3F7446DE-3EF3-4F7A-A2A0-5A2616D0B6F2}" destId="{09EE4A02-D378-4E2B-8E57-712724823B96}" srcOrd="1" destOrd="0" presId="urn:microsoft.com/office/officeart/2005/8/layout/hierarchy2"/>
    <dgm:cxn modelId="{43A4F7E8-E82E-469D-A9D1-0C8095CC271E}" type="presParOf" srcId="{09EE4A02-D378-4E2B-8E57-712724823B96}" destId="{D8006042-FF84-415D-AFF8-ED53060556F7}" srcOrd="0" destOrd="0" presId="urn:microsoft.com/office/officeart/2005/8/layout/hierarchy2"/>
    <dgm:cxn modelId="{CC0E1C6E-CE10-4843-868F-E43D9CD40685}" type="presParOf" srcId="{D8006042-FF84-415D-AFF8-ED53060556F7}" destId="{E82C4515-417E-4627-B25E-4A5F5C2EBCE7}" srcOrd="0" destOrd="0" presId="urn:microsoft.com/office/officeart/2005/8/layout/hierarchy2"/>
    <dgm:cxn modelId="{75960F4B-9286-4C3F-AF4C-7332A82D89C1}" type="presParOf" srcId="{09EE4A02-D378-4E2B-8E57-712724823B96}" destId="{5EA3BED7-6714-4059-8B02-514FE8BE6985}" srcOrd="1" destOrd="0" presId="urn:microsoft.com/office/officeart/2005/8/layout/hierarchy2"/>
    <dgm:cxn modelId="{77B95BD2-7DA2-4EEC-80FB-FB5D4F05823A}" type="presParOf" srcId="{5EA3BED7-6714-4059-8B02-514FE8BE6985}" destId="{00A1B883-8092-45EB-9A48-8E7452CFB4B9}" srcOrd="0" destOrd="0" presId="urn:microsoft.com/office/officeart/2005/8/layout/hierarchy2"/>
    <dgm:cxn modelId="{870C8EBD-025D-4C10-8145-A53C89222981}" type="presParOf" srcId="{5EA3BED7-6714-4059-8B02-514FE8BE6985}" destId="{9F6A363C-81B4-49F2-8735-157247F06B5C}" srcOrd="1" destOrd="0" presId="urn:microsoft.com/office/officeart/2005/8/layout/hierarchy2"/>
    <dgm:cxn modelId="{3341D481-FB54-4F78-B9C7-F39EB00C8594}" type="presParOf" srcId="{9F6A363C-81B4-49F2-8735-157247F06B5C}" destId="{32B6CB2D-D6DE-4F6C-A8C8-9B4A4F1EE9EE}" srcOrd="0" destOrd="0" presId="urn:microsoft.com/office/officeart/2005/8/layout/hierarchy2"/>
    <dgm:cxn modelId="{C110AE05-02F1-4E12-B6B5-FF7E1CBE336D}" type="presParOf" srcId="{32B6CB2D-D6DE-4F6C-A8C8-9B4A4F1EE9EE}" destId="{93642E91-B50F-400B-9EBF-B0E09D429534}" srcOrd="0" destOrd="0" presId="urn:microsoft.com/office/officeart/2005/8/layout/hierarchy2"/>
    <dgm:cxn modelId="{737430CF-3DE1-4013-80AA-2A5DB4B41C98}" type="presParOf" srcId="{9F6A363C-81B4-49F2-8735-157247F06B5C}" destId="{D512362B-C9E3-4B6C-A194-7F1D421DB0E5}" srcOrd="1" destOrd="0" presId="urn:microsoft.com/office/officeart/2005/8/layout/hierarchy2"/>
    <dgm:cxn modelId="{B97E6016-7891-48CE-B972-50FA1BF9EB57}" type="presParOf" srcId="{D512362B-C9E3-4B6C-A194-7F1D421DB0E5}" destId="{21DBC7AB-446C-4AA8-81DC-F912DBC5C1CB}" srcOrd="0" destOrd="0" presId="urn:microsoft.com/office/officeart/2005/8/layout/hierarchy2"/>
    <dgm:cxn modelId="{D434E4DA-3A3D-4F79-803C-6FD7FCA7F04F}" type="presParOf" srcId="{D512362B-C9E3-4B6C-A194-7F1D421DB0E5}" destId="{318D6323-15F1-4EBA-8E54-7DDA0A386CB7}" srcOrd="1" destOrd="0" presId="urn:microsoft.com/office/officeart/2005/8/layout/hierarchy2"/>
    <dgm:cxn modelId="{9713C537-9F4B-4149-9F2B-E4CD6924D1DB}" type="presParOf" srcId="{318D6323-15F1-4EBA-8E54-7DDA0A386CB7}" destId="{C58FAE91-7DD2-41FC-970D-5E09D3594BE2}" srcOrd="0" destOrd="0" presId="urn:microsoft.com/office/officeart/2005/8/layout/hierarchy2"/>
    <dgm:cxn modelId="{01C579F5-1BE3-4E0F-ACF9-26C7A99DAACF}" type="presParOf" srcId="{C58FAE91-7DD2-41FC-970D-5E09D3594BE2}" destId="{BE96FD0F-F231-47B1-92EB-0537A6092F5F}" srcOrd="0" destOrd="0" presId="urn:microsoft.com/office/officeart/2005/8/layout/hierarchy2"/>
    <dgm:cxn modelId="{783C4FAD-B09E-40A6-8ECB-4A88FA54A10F}" type="presParOf" srcId="{318D6323-15F1-4EBA-8E54-7DDA0A386CB7}" destId="{15078190-BB20-4E5D-B994-6E31FE5F0097}" srcOrd="1" destOrd="0" presId="urn:microsoft.com/office/officeart/2005/8/layout/hierarchy2"/>
    <dgm:cxn modelId="{B36E4240-EBB6-45E4-903C-64CF45BFDF2E}" type="presParOf" srcId="{15078190-BB20-4E5D-B994-6E31FE5F0097}" destId="{F1A2A465-8243-4461-8518-91AEB3AF2C44}" srcOrd="0" destOrd="0" presId="urn:microsoft.com/office/officeart/2005/8/layout/hierarchy2"/>
    <dgm:cxn modelId="{0EAFAB54-0F91-40EB-A39C-38181368C679}" type="presParOf" srcId="{15078190-BB20-4E5D-B994-6E31FE5F0097}" destId="{0E920542-1530-48E6-B37C-C6D0994E0969}" srcOrd="1" destOrd="0" presId="urn:microsoft.com/office/officeart/2005/8/layout/hierarchy2"/>
    <dgm:cxn modelId="{89CD839F-78F2-4AFC-8F24-D4AF1E96EDCE}" type="presParOf" srcId="{318D6323-15F1-4EBA-8E54-7DDA0A386CB7}" destId="{370943F2-185B-48CA-A507-B90FEFE8A0B5}" srcOrd="2" destOrd="0" presId="urn:microsoft.com/office/officeart/2005/8/layout/hierarchy2"/>
    <dgm:cxn modelId="{5E0228AC-B7C9-46DE-AF81-BF6D30DF5DB2}" type="presParOf" srcId="{370943F2-185B-48CA-A507-B90FEFE8A0B5}" destId="{D53D9C4E-60AB-4360-9F65-96E7E2A64430}" srcOrd="0" destOrd="0" presId="urn:microsoft.com/office/officeart/2005/8/layout/hierarchy2"/>
    <dgm:cxn modelId="{D58A396D-0FEA-4B15-BCCB-408F6EA9DDF4}" type="presParOf" srcId="{318D6323-15F1-4EBA-8E54-7DDA0A386CB7}" destId="{97D445FE-2902-4245-A46B-003382FBDF93}" srcOrd="3" destOrd="0" presId="urn:microsoft.com/office/officeart/2005/8/layout/hierarchy2"/>
    <dgm:cxn modelId="{08755A46-CE82-4EA6-8362-9620357188AF}" type="presParOf" srcId="{97D445FE-2902-4245-A46B-003382FBDF93}" destId="{C3E98743-D83C-40E6-934C-134176ABA97F}" srcOrd="0" destOrd="0" presId="urn:microsoft.com/office/officeart/2005/8/layout/hierarchy2"/>
    <dgm:cxn modelId="{F74D9BC7-D804-41C5-8B22-C746EFA951F6}" type="presParOf" srcId="{97D445FE-2902-4245-A46B-003382FBDF93}" destId="{E6AD7CEF-3617-4296-9E8F-73845DA14DE8}" srcOrd="1" destOrd="0" presId="urn:microsoft.com/office/officeart/2005/8/layout/hierarchy2"/>
    <dgm:cxn modelId="{E97CC3C2-CC4D-40B0-A625-2FEE7F328907}" type="presParOf" srcId="{318D6323-15F1-4EBA-8E54-7DDA0A386CB7}" destId="{3E9CA59E-C90D-4556-9051-ED5D1A09957C}" srcOrd="4" destOrd="0" presId="urn:microsoft.com/office/officeart/2005/8/layout/hierarchy2"/>
    <dgm:cxn modelId="{BA1ADF7F-E320-4E7A-9518-58548FDD8454}" type="presParOf" srcId="{3E9CA59E-C90D-4556-9051-ED5D1A09957C}" destId="{52AC7E6A-0A8F-404C-81D0-229B681AA892}" srcOrd="0" destOrd="0" presId="urn:microsoft.com/office/officeart/2005/8/layout/hierarchy2"/>
    <dgm:cxn modelId="{EF9CAF6E-CF28-439E-AF9B-3505FD93761F}" type="presParOf" srcId="{318D6323-15F1-4EBA-8E54-7DDA0A386CB7}" destId="{B7DFD9CF-86A7-4F3E-9810-C1A8E2B1F1D4}" srcOrd="5" destOrd="0" presId="urn:microsoft.com/office/officeart/2005/8/layout/hierarchy2"/>
    <dgm:cxn modelId="{5BA4487F-D8EA-4601-A5B7-0523F4349F5F}" type="presParOf" srcId="{B7DFD9CF-86A7-4F3E-9810-C1A8E2B1F1D4}" destId="{FBDD09AF-EA6E-4639-8974-8E292DF7F87B}" srcOrd="0" destOrd="0" presId="urn:microsoft.com/office/officeart/2005/8/layout/hierarchy2"/>
    <dgm:cxn modelId="{C057DA5B-7881-4396-B51C-5567391FCAE5}" type="presParOf" srcId="{B7DFD9CF-86A7-4F3E-9810-C1A8E2B1F1D4}" destId="{05290957-8193-4DC5-B5B8-DE4125AE281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398EF-EF16-4228-BBC1-40DA09333EA5}">
      <dsp:nvSpPr>
        <dsp:cNvPr id="0" name=""/>
        <dsp:cNvSpPr/>
      </dsp:nvSpPr>
      <dsp:spPr>
        <a:xfrm>
          <a:off x="33229" y="0"/>
          <a:ext cx="7305040" cy="456565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B3064-2EF1-4FE5-9812-C2DF11563717}">
      <dsp:nvSpPr>
        <dsp:cNvPr id="0" name=""/>
        <dsp:cNvSpPr/>
      </dsp:nvSpPr>
      <dsp:spPr>
        <a:xfrm>
          <a:off x="752776" y="3395017"/>
          <a:ext cx="168015" cy="1680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A4EAA-57BC-4AC9-89FA-4FAAEC904531}">
      <dsp:nvSpPr>
        <dsp:cNvPr id="0" name=""/>
        <dsp:cNvSpPr/>
      </dsp:nvSpPr>
      <dsp:spPr>
        <a:xfrm>
          <a:off x="0" y="3556990"/>
          <a:ext cx="2401032" cy="785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028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Design Environment</a:t>
          </a:r>
          <a:endParaRPr lang="en-GB" sz="2600" kern="1200" dirty="0"/>
        </a:p>
      </dsp:txBody>
      <dsp:txXfrm>
        <a:off x="0" y="3556990"/>
        <a:ext cx="2401032" cy="785586"/>
      </dsp:txXfrm>
    </dsp:sp>
    <dsp:sp modelId="{8CF47D01-B1F3-48E5-B40D-F498DAD96DED}">
      <dsp:nvSpPr>
        <dsp:cNvPr id="0" name=""/>
        <dsp:cNvSpPr/>
      </dsp:nvSpPr>
      <dsp:spPr>
        <a:xfrm>
          <a:off x="1662253" y="2521151"/>
          <a:ext cx="262981" cy="262981"/>
        </a:xfrm>
        <a:prstGeom prst="ellipse">
          <a:avLst/>
        </a:prstGeom>
        <a:solidFill>
          <a:schemeClr val="accent4">
            <a:hueOff val="-3299982"/>
            <a:satOff val="9999"/>
            <a:lumOff val="-5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35CC4-C35A-4E8E-96C7-6F80E31AFF90}">
      <dsp:nvSpPr>
        <dsp:cNvPr id="0" name=""/>
        <dsp:cNvSpPr/>
      </dsp:nvSpPr>
      <dsp:spPr>
        <a:xfrm>
          <a:off x="377578" y="1972817"/>
          <a:ext cx="1625975" cy="747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348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Medium Turbine</a:t>
          </a:r>
          <a:endParaRPr lang="en-GB" sz="2600" kern="1200" dirty="0"/>
        </a:p>
      </dsp:txBody>
      <dsp:txXfrm>
        <a:off x="377578" y="1972817"/>
        <a:ext cx="1625975" cy="747832"/>
      </dsp:txXfrm>
    </dsp:sp>
    <dsp:sp modelId="{0E2A5F01-E3DE-40BB-BD2F-D4DCFBFC6AF3}">
      <dsp:nvSpPr>
        <dsp:cNvPr id="0" name=""/>
        <dsp:cNvSpPr/>
      </dsp:nvSpPr>
      <dsp:spPr>
        <a:xfrm>
          <a:off x="2831060" y="1824433"/>
          <a:ext cx="350641" cy="350641"/>
        </a:xfrm>
        <a:prstGeom prst="ellipse">
          <a:avLst/>
        </a:prstGeom>
        <a:solidFill>
          <a:schemeClr val="accent4">
            <a:hueOff val="-6599964"/>
            <a:satOff val="19998"/>
            <a:lumOff val="-99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34D4F-014D-4C32-A209-E57FED6DE66A}">
      <dsp:nvSpPr>
        <dsp:cNvPr id="0" name=""/>
        <dsp:cNvSpPr/>
      </dsp:nvSpPr>
      <dsp:spPr>
        <a:xfrm>
          <a:off x="2594246" y="2332846"/>
          <a:ext cx="1409872" cy="824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5798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Large Turbine</a:t>
          </a:r>
          <a:endParaRPr lang="en-GB" sz="2600" kern="1200" dirty="0"/>
        </a:p>
      </dsp:txBody>
      <dsp:txXfrm>
        <a:off x="2594246" y="2332846"/>
        <a:ext cx="1409872" cy="824704"/>
      </dsp:txXfrm>
    </dsp:sp>
    <dsp:sp modelId="{4BB5F3C2-7913-4A29-ADE3-33D0A81B5F40}">
      <dsp:nvSpPr>
        <dsp:cNvPr id="0" name=""/>
        <dsp:cNvSpPr/>
      </dsp:nvSpPr>
      <dsp:spPr>
        <a:xfrm>
          <a:off x="4189797" y="1280208"/>
          <a:ext cx="452912" cy="452912"/>
        </a:xfrm>
        <a:prstGeom prst="ellipse">
          <a:avLst/>
        </a:prstGeom>
        <a:solidFill>
          <a:schemeClr val="accent4">
            <a:hueOff val="-9899946"/>
            <a:satOff val="29998"/>
            <a:lumOff val="-149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073DC-D022-4C27-9C9F-E32DBC87813B}">
      <dsp:nvSpPr>
        <dsp:cNvPr id="0" name=""/>
        <dsp:cNvSpPr/>
      </dsp:nvSpPr>
      <dsp:spPr>
        <a:xfrm>
          <a:off x="3026294" y="460659"/>
          <a:ext cx="2294133" cy="741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989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Perturbation Analysis</a:t>
          </a:r>
          <a:endParaRPr lang="en-GB" sz="2600" kern="1200" dirty="0"/>
        </a:p>
      </dsp:txBody>
      <dsp:txXfrm>
        <a:off x="3026294" y="460659"/>
        <a:ext cx="2294133" cy="741712"/>
      </dsp:txXfrm>
    </dsp:sp>
    <dsp:sp modelId="{74EB1C23-C895-44FE-91E5-FCBB6800F0A1}">
      <dsp:nvSpPr>
        <dsp:cNvPr id="0" name=""/>
        <dsp:cNvSpPr/>
      </dsp:nvSpPr>
      <dsp:spPr>
        <a:xfrm>
          <a:off x="5588712" y="916782"/>
          <a:ext cx="577098" cy="577098"/>
        </a:xfrm>
        <a:prstGeom prst="ellipse">
          <a:avLst/>
        </a:prstGeom>
        <a:solidFill>
          <a:schemeClr val="accent4">
            <a:hueOff val="-13199928"/>
            <a:satOff val="39997"/>
            <a:lumOff val="-199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57F923-0EC5-4D36-A512-39E4A3A79E77}">
      <dsp:nvSpPr>
        <dsp:cNvPr id="0" name=""/>
        <dsp:cNvSpPr/>
      </dsp:nvSpPr>
      <dsp:spPr>
        <a:xfrm>
          <a:off x="5509590" y="676686"/>
          <a:ext cx="2262809" cy="754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5792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Conclusion</a:t>
          </a:r>
          <a:endParaRPr lang="en-GB" sz="2600" kern="1200" dirty="0"/>
        </a:p>
      </dsp:txBody>
      <dsp:txXfrm>
        <a:off x="5509590" y="676686"/>
        <a:ext cx="2262809" cy="754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F932A-46F0-4682-A24C-583D68596095}">
      <dsp:nvSpPr>
        <dsp:cNvPr id="0" name=""/>
        <dsp:cNvSpPr/>
      </dsp:nvSpPr>
      <dsp:spPr>
        <a:xfrm>
          <a:off x="2722" y="1909413"/>
          <a:ext cx="1493645" cy="7468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Initial Design Estimate</a:t>
          </a:r>
          <a:endParaRPr lang="en-GB" sz="1600" kern="1200" dirty="0"/>
        </a:p>
      </dsp:txBody>
      <dsp:txXfrm>
        <a:off x="24596" y="1931287"/>
        <a:ext cx="1449897" cy="703074"/>
      </dsp:txXfrm>
    </dsp:sp>
    <dsp:sp modelId="{D8006042-FF84-415D-AFF8-ED53060556F7}">
      <dsp:nvSpPr>
        <dsp:cNvPr id="0" name=""/>
        <dsp:cNvSpPr/>
      </dsp:nvSpPr>
      <dsp:spPr>
        <a:xfrm>
          <a:off x="1496367" y="2268103"/>
          <a:ext cx="597458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597458" y="1472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1780160" y="2267888"/>
        <a:ext cx="29872" cy="29872"/>
      </dsp:txXfrm>
    </dsp:sp>
    <dsp:sp modelId="{00A1B883-8092-45EB-9A48-8E7452CFB4B9}">
      <dsp:nvSpPr>
        <dsp:cNvPr id="0" name=""/>
        <dsp:cNvSpPr/>
      </dsp:nvSpPr>
      <dsp:spPr>
        <a:xfrm>
          <a:off x="2093825" y="1909413"/>
          <a:ext cx="1493645" cy="7468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Frequency requirement</a:t>
          </a:r>
          <a:endParaRPr lang="en-GB" sz="1600" kern="1200" dirty="0"/>
        </a:p>
      </dsp:txBody>
      <dsp:txXfrm>
        <a:off x="2115699" y="1931287"/>
        <a:ext cx="1449897" cy="703074"/>
      </dsp:txXfrm>
    </dsp:sp>
    <dsp:sp modelId="{32B6CB2D-D6DE-4F6C-A8C8-9B4A4F1EE9EE}">
      <dsp:nvSpPr>
        <dsp:cNvPr id="0" name=""/>
        <dsp:cNvSpPr/>
      </dsp:nvSpPr>
      <dsp:spPr>
        <a:xfrm>
          <a:off x="3587470" y="2268103"/>
          <a:ext cx="597458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597458" y="147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871263" y="2267888"/>
        <a:ext cx="29872" cy="29872"/>
      </dsp:txXfrm>
    </dsp:sp>
    <dsp:sp modelId="{21DBC7AB-446C-4AA8-81DC-F912DBC5C1CB}">
      <dsp:nvSpPr>
        <dsp:cNvPr id="0" name=""/>
        <dsp:cNvSpPr/>
      </dsp:nvSpPr>
      <dsp:spPr>
        <a:xfrm>
          <a:off x="4184929" y="1909413"/>
          <a:ext cx="1493645" cy="74682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Ultimate limit state</a:t>
          </a:r>
          <a:endParaRPr lang="en-GB" sz="1600" kern="1200" dirty="0"/>
        </a:p>
      </dsp:txBody>
      <dsp:txXfrm>
        <a:off x="4206803" y="1931287"/>
        <a:ext cx="1449897" cy="703074"/>
      </dsp:txXfrm>
    </dsp:sp>
    <dsp:sp modelId="{C58FAE91-7DD2-41FC-970D-5E09D3594BE2}">
      <dsp:nvSpPr>
        <dsp:cNvPr id="0" name=""/>
        <dsp:cNvSpPr/>
      </dsp:nvSpPr>
      <dsp:spPr>
        <a:xfrm rot="18289469">
          <a:off x="5454194" y="1838680"/>
          <a:ext cx="1046218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1046218" y="147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951147" y="1827246"/>
        <a:ext cx="52310" cy="52310"/>
      </dsp:txXfrm>
    </dsp:sp>
    <dsp:sp modelId="{F1A2A465-8243-4461-8518-91AEB3AF2C44}">
      <dsp:nvSpPr>
        <dsp:cNvPr id="0" name=""/>
        <dsp:cNvSpPr/>
      </dsp:nvSpPr>
      <dsp:spPr>
        <a:xfrm>
          <a:off x="6276032" y="1050567"/>
          <a:ext cx="1493645" cy="7468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Stress</a:t>
          </a:r>
          <a:endParaRPr lang="en-GB" sz="1600" kern="1200" dirty="0"/>
        </a:p>
      </dsp:txBody>
      <dsp:txXfrm>
        <a:off x="6297906" y="1072441"/>
        <a:ext cx="1449897" cy="703074"/>
      </dsp:txXfrm>
    </dsp:sp>
    <dsp:sp modelId="{370943F2-185B-48CA-A507-B90FEFE8A0B5}">
      <dsp:nvSpPr>
        <dsp:cNvPr id="0" name=""/>
        <dsp:cNvSpPr/>
      </dsp:nvSpPr>
      <dsp:spPr>
        <a:xfrm>
          <a:off x="5678574" y="2268103"/>
          <a:ext cx="597458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597458" y="147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962366" y="2267888"/>
        <a:ext cx="29872" cy="29872"/>
      </dsp:txXfrm>
    </dsp:sp>
    <dsp:sp modelId="{C3E98743-D83C-40E6-934C-134176ABA97F}">
      <dsp:nvSpPr>
        <dsp:cNvPr id="0" name=""/>
        <dsp:cNvSpPr/>
      </dsp:nvSpPr>
      <dsp:spPr>
        <a:xfrm>
          <a:off x="6276032" y="1909413"/>
          <a:ext cx="1493645" cy="7468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Deformation</a:t>
          </a:r>
          <a:endParaRPr lang="en-GB" sz="1600" kern="1200" dirty="0"/>
        </a:p>
      </dsp:txBody>
      <dsp:txXfrm>
        <a:off x="6297906" y="1931287"/>
        <a:ext cx="1449897" cy="703074"/>
      </dsp:txXfrm>
    </dsp:sp>
    <dsp:sp modelId="{3E9CA59E-C90D-4556-9051-ED5D1A09957C}">
      <dsp:nvSpPr>
        <dsp:cNvPr id="0" name=""/>
        <dsp:cNvSpPr/>
      </dsp:nvSpPr>
      <dsp:spPr>
        <a:xfrm rot="3310531">
          <a:off x="5454194" y="2697526"/>
          <a:ext cx="1046218" cy="29443"/>
        </a:xfrm>
        <a:custGeom>
          <a:avLst/>
          <a:gdLst/>
          <a:ahLst/>
          <a:cxnLst/>
          <a:rect l="0" t="0" r="0" b="0"/>
          <a:pathLst>
            <a:path>
              <a:moveTo>
                <a:pt x="0" y="14721"/>
              </a:moveTo>
              <a:lnTo>
                <a:pt x="1046218" y="147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951147" y="2686092"/>
        <a:ext cx="52310" cy="52310"/>
      </dsp:txXfrm>
    </dsp:sp>
    <dsp:sp modelId="{FBDD09AF-EA6E-4639-8974-8E292DF7F87B}">
      <dsp:nvSpPr>
        <dsp:cNvPr id="0" name=""/>
        <dsp:cNvSpPr/>
      </dsp:nvSpPr>
      <dsp:spPr>
        <a:xfrm>
          <a:off x="6276032" y="2768259"/>
          <a:ext cx="1493645" cy="7468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Soil </a:t>
          </a:r>
          <a:r>
            <a:rPr lang="en-GB" sz="1600" kern="1200" dirty="0" err="1" smtClean="0"/>
            <a:t>plastification</a:t>
          </a:r>
          <a:endParaRPr lang="en-GB" sz="1600" kern="1200" dirty="0"/>
        </a:p>
      </dsp:txBody>
      <dsp:txXfrm>
        <a:off x="6297906" y="2790133"/>
        <a:ext cx="1449897" cy="703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491ECFBD-4A0D-4BCF-98A8-E205F44719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0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C734BB09-483B-4C4B-A5A4-C02A22055B01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783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00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2970213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6402388" cy="83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pic>
        <p:nvPicPr>
          <p:cNvPr id="114694" name="Picture 6" descr="DTU frise 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32300" y="3124200"/>
            <a:ext cx="4711700" cy="233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SecondLogo0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8" y="6029565"/>
            <a:ext cx="5162677" cy="627975"/>
          </a:xfrm>
          <a:prstGeom prst="rect">
            <a:avLst/>
          </a:prstGeom>
        </p:spPr>
      </p:pic>
      <p:pic>
        <p:nvPicPr>
          <p:cNvPr id="18" name="frise0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467" y="3125763"/>
            <a:ext cx="5039531" cy="234000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123" y="279400"/>
            <a:ext cx="3651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0764C220-C355-499E-828A-32EE1342BD3D}" type="datetime3">
              <a:rPr lang="en-US" smtClean="0"/>
              <a:t>12 November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214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B335BAC-B69B-4751-9E59-B9B39DDE794D}" type="datetime3">
              <a:rPr lang="en-US" smtClean="0"/>
              <a:t>12 November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37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E0EA8FE-9907-4A20-A4B6-6837D290C263}" type="datetime3">
              <a:rPr lang="en-US" smtClean="0"/>
              <a:t>12 November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774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10000" cy="456565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10000" cy="456565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DF9D2C1-25D3-4BD8-A41B-3815B4EB93C2}" type="datetime3">
              <a:rPr lang="en-US" smtClean="0"/>
              <a:t>12 November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097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BBDBB17-6DBA-4D9A-BB7C-F0B8B7C2BA7F}" type="datetime3">
              <a:rPr lang="en-US" smtClean="0"/>
              <a:t>12 November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4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5B3350D-0810-4323-AC23-9523863D4871}" type="datetime3">
              <a:rPr lang="en-US" smtClean="0"/>
              <a:t>12 November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64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7000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F7F34D72-0C3E-4530-8D18-27E28FCA5677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13" name="Date Placeholder 1"/>
          <p:cNvSpPr txBox="1">
            <a:spLocks/>
          </p:cNvSpPr>
          <p:nvPr userDrawn="1"/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da-DK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  <a:cs typeface="+mn-cs"/>
              </a:defRPr>
            </a:lvl9pPr>
          </a:lstStyle>
          <a:p>
            <a:fld id="{2AF09DA4-B740-4DBC-9D5D-281A304EB322}" type="datetimeFigureOut">
              <a:rPr lang="en-US" smtClean="0">
                <a:solidFill>
                  <a:schemeClr val="bg1"/>
                </a:solidFill>
              </a:rPr>
              <a:pPr/>
              <a:t>11/12/2015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2970213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pic>
        <p:nvPicPr>
          <p:cNvPr id="8" name="Picture 2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997200"/>
            <a:ext cx="2411412" cy="386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6402388" cy="83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pic>
        <p:nvPicPr>
          <p:cNvPr id="114694" name="Picture 6" descr="DTU frise 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32300" y="3124200"/>
            <a:ext cx="4711700" cy="233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123" y="279400"/>
            <a:ext cx="3651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11D5A86-5BE1-4A31-A2F7-86B2C5B557AD}" type="datetime3">
              <a:rPr lang="en-US" smtClean="0"/>
              <a:t>12 November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76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10000" cy="456565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10000" cy="456565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B8F45B5-C47B-477F-A675-09894EFC665C}" type="datetime3">
              <a:rPr lang="en-US" smtClean="0"/>
              <a:t>12 November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101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2E5410C-54D8-4EB5-9D35-FCB7760316D3}" type="datetime3">
              <a:rPr lang="en-US" smtClean="0"/>
              <a:t>12 November 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456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772400" cy="456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3676" name="bmkOffWorkareaText"/>
          <p:cNvSpPr>
            <a:spLocks noChangeArrowheads="1"/>
          </p:cNvSpPr>
          <p:nvPr/>
        </p:nvSpPr>
        <p:spPr bwMode="auto">
          <a:xfrm>
            <a:off x="989012" y="6477000"/>
            <a:ext cx="4230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r>
              <a:rPr lang="en-US" sz="900" b="1" dirty="0" smtClean="0"/>
              <a:t>DTU Wind Energy, Technical University of Denmark</a:t>
            </a:r>
            <a:endParaRPr lang="en-US" sz="9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123" y="279400"/>
            <a:ext cx="3651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FDB1A2E-1C27-415C-B501-BF369C0D9182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547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88913" indent="-188913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5263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279525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98625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1177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749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30321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893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9465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09600" y="6477000"/>
            <a:ext cx="3060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772400" cy="456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3676" name="bmkOffWorkareaText02"/>
          <p:cNvSpPr>
            <a:spLocks noChangeArrowheads="1"/>
          </p:cNvSpPr>
          <p:nvPr/>
        </p:nvSpPr>
        <p:spPr bwMode="auto">
          <a:xfrm>
            <a:off x="989012" y="6477000"/>
            <a:ext cx="4230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r>
              <a:rPr lang="en-US" sz="900" b="1" dirty="0" smtClean="0"/>
              <a:t>DTU Wind Energy, Technical University of Denmark</a:t>
            </a:r>
            <a:endParaRPr lang="en-US" sz="900" b="1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36096" y="6477000"/>
            <a:ext cx="2106117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123" y="279400"/>
            <a:ext cx="3651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Date Placeholder 1"/>
          <p:cNvSpPr>
            <a:spLocks noGrp="1"/>
          </p:cNvSpPr>
          <p:nvPr>
            <p:ph type="dt" sz="half" idx="2"/>
          </p:nvPr>
        </p:nvSpPr>
        <p:spPr>
          <a:xfrm>
            <a:off x="7618800" y="6476999"/>
            <a:ext cx="763200" cy="30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180CD0F-FD1B-4248-823D-C7B5F5CAFE15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8" r:id="rId3"/>
    <p:sldLayoutId id="2147483660" r:id="rId4"/>
    <p:sldLayoutId id="2147483661" r:id="rId5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88913" indent="-188913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5263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279525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98625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1177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749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30321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893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9465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68760"/>
            <a:ext cx="7562800" cy="792088"/>
          </a:xfrm>
        </p:spPr>
        <p:txBody>
          <a:bodyPr/>
          <a:lstStyle/>
          <a:p>
            <a:r>
              <a:rPr lang="en-US" dirty="0"/>
              <a:t>Design of monopiles for multi-megawatt wind turbines at 50 m water depth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356992"/>
            <a:ext cx="3672408" cy="1656184"/>
          </a:xfrm>
        </p:spPr>
        <p:txBody>
          <a:bodyPr/>
          <a:lstStyle/>
          <a:p>
            <a:r>
              <a:rPr lang="en-US" b="1" u="sng" dirty="0" smtClean="0"/>
              <a:t>Authorship:</a:t>
            </a:r>
            <a:endParaRPr lang="en-US" b="1" u="sng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NJOMO </a:t>
            </a:r>
            <a:r>
              <a:rPr lang="en-US" dirty="0" smtClean="0"/>
              <a:t>W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Anand Natarajan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Nikolay </a:t>
            </a:r>
            <a:r>
              <a:rPr lang="en-US" dirty="0" err="1" smtClean="0"/>
              <a:t>Dimitrov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Thomas Buhl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Ultimate Limit state: </a:t>
            </a:r>
            <a:r>
              <a:rPr lang="en-US" dirty="0" smtClean="0"/>
              <a:t>soil plasticization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1" t="1337" r="1615" b="1619"/>
          <a:stretch/>
        </p:blipFill>
        <p:spPr bwMode="auto">
          <a:xfrm>
            <a:off x="2749186" y="1600200"/>
            <a:ext cx="3493228" cy="45656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1240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Perturbation Analysis: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Baseline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Toe as joint </a:t>
            </a:r>
            <a:r>
              <a:rPr lang="en-US" dirty="0"/>
              <a:t>with restrained yaw and vertical motions. </a:t>
            </a:r>
            <a:r>
              <a:rPr lang="en-US" dirty="0" smtClean="0"/>
              <a:t>Contribution </a:t>
            </a:r>
            <a:r>
              <a:rPr lang="en-US" dirty="0"/>
              <a:t>of </a:t>
            </a:r>
            <a:r>
              <a:rPr lang="en-US" dirty="0" smtClean="0"/>
              <a:t>axial </a:t>
            </a:r>
            <a:r>
              <a:rPr lang="en-US" dirty="0"/>
              <a:t>skin </a:t>
            </a:r>
            <a:r>
              <a:rPr lang="en-US" dirty="0" smtClean="0"/>
              <a:t>friction. Wall thickness: </a:t>
            </a:r>
            <a:r>
              <a:rPr lang="en-US" dirty="0"/>
              <a:t>110 </a:t>
            </a:r>
            <a:r>
              <a:rPr lang="en-US" dirty="0" smtClean="0"/>
              <a:t>mm. Embedded depth: 30 m. Soil internal </a:t>
            </a:r>
            <a:r>
              <a:rPr lang="en-US" dirty="0"/>
              <a:t>friction </a:t>
            </a:r>
            <a:r>
              <a:rPr lang="en-US" dirty="0" smtClean="0"/>
              <a:t>angle: </a:t>
            </a:r>
            <a:r>
              <a:rPr lang="en-US" dirty="0"/>
              <a:t>35⁰</a:t>
            </a:r>
            <a:r>
              <a:rPr lang="en-US" dirty="0" smtClean="0"/>
              <a:t>.</a:t>
            </a:r>
          </a:p>
          <a:p>
            <a:pPr lvl="0"/>
            <a:endParaRPr lang="en-GB" sz="900" dirty="0"/>
          </a:p>
          <a:p>
            <a:pPr lvl="0"/>
            <a:r>
              <a:rPr lang="en-US" dirty="0"/>
              <a:t>Perturbation A – </a:t>
            </a:r>
            <a:r>
              <a:rPr lang="en-US" b="1" dirty="0"/>
              <a:t>Toe boundary condition</a:t>
            </a:r>
            <a:r>
              <a:rPr lang="en-US" dirty="0"/>
              <a:t>. The pile tip is fixed, i.e. all degrees of freedom are restrained</a:t>
            </a:r>
            <a:r>
              <a:rPr lang="en-US" dirty="0" smtClean="0"/>
              <a:t>.</a:t>
            </a:r>
          </a:p>
          <a:p>
            <a:endParaRPr lang="en-GB" sz="900" dirty="0"/>
          </a:p>
          <a:p>
            <a:pPr lvl="0"/>
            <a:r>
              <a:rPr lang="en-US" dirty="0"/>
              <a:t>Perturbation B – </a:t>
            </a:r>
            <a:r>
              <a:rPr lang="en-US" b="1" dirty="0"/>
              <a:t>Axial skin friction contribution</a:t>
            </a:r>
            <a:r>
              <a:rPr lang="en-US" dirty="0"/>
              <a:t>. The contribution of skin friction to the pile axial equilibrium has been annihilated</a:t>
            </a:r>
            <a:r>
              <a:rPr lang="en-US" dirty="0" smtClean="0"/>
              <a:t>.</a:t>
            </a:r>
          </a:p>
          <a:p>
            <a:pPr lvl="0"/>
            <a:endParaRPr lang="en-GB" sz="900" dirty="0"/>
          </a:p>
          <a:p>
            <a:pPr lvl="0"/>
            <a:r>
              <a:rPr lang="en-US" dirty="0"/>
              <a:t>Perturbation C – </a:t>
            </a:r>
            <a:r>
              <a:rPr lang="en-US" b="1" dirty="0"/>
              <a:t>Deeper pile</a:t>
            </a:r>
            <a:r>
              <a:rPr lang="en-US" dirty="0"/>
              <a:t>. The embedded length of the pile has been changed from 30 m to 50 m</a:t>
            </a:r>
            <a:r>
              <a:rPr lang="en-US" dirty="0" smtClean="0"/>
              <a:t>.</a:t>
            </a:r>
          </a:p>
          <a:p>
            <a:endParaRPr lang="en-GB" sz="900" dirty="0"/>
          </a:p>
          <a:p>
            <a:pPr lvl="0"/>
            <a:r>
              <a:rPr lang="en-US" dirty="0"/>
              <a:t>Perturbation D – </a:t>
            </a:r>
            <a:r>
              <a:rPr lang="en-US" b="1" dirty="0"/>
              <a:t>Thicker wall</a:t>
            </a:r>
            <a:r>
              <a:rPr lang="en-US" dirty="0"/>
              <a:t>. The wall thickness has been increased to 150 mm</a:t>
            </a:r>
            <a:r>
              <a:rPr lang="en-US" dirty="0" smtClean="0"/>
              <a:t>.</a:t>
            </a:r>
          </a:p>
          <a:p>
            <a:pPr lvl="0"/>
            <a:endParaRPr lang="en-GB" sz="900" dirty="0"/>
          </a:p>
          <a:p>
            <a:pPr lvl="0"/>
            <a:r>
              <a:rPr lang="en-US" dirty="0"/>
              <a:t>Perturbation E – </a:t>
            </a:r>
            <a:r>
              <a:rPr lang="en-US" b="1" dirty="0"/>
              <a:t>Soil friction angle</a:t>
            </a:r>
            <a:r>
              <a:rPr lang="en-US" dirty="0"/>
              <a:t>. The soil around the pile is set denser; its internal angle has been improved from 35⁰ to 38⁰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812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Perturbation Analysis: </a:t>
            </a:r>
            <a:r>
              <a:rPr lang="en-US" dirty="0" smtClean="0"/>
              <a:t>Dynamic stiffness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" t="3184" r="1275" b="3156"/>
          <a:stretch/>
        </p:blipFill>
        <p:spPr bwMode="auto">
          <a:xfrm>
            <a:off x="755576" y="1484784"/>
            <a:ext cx="7488832" cy="42484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5385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Perturbation Analysis: </a:t>
            </a:r>
            <a:r>
              <a:rPr lang="en-US" dirty="0" smtClean="0"/>
              <a:t>Deflection and plastic zone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5184576" cy="4104456"/>
          </a:xfrm>
          <a:prstGeom prst="rect">
            <a:avLst/>
          </a:prstGeom>
          <a:noFill/>
        </p:spPr>
      </p:pic>
      <p:pic>
        <p:nvPicPr>
          <p:cNvPr id="10" name="Picture 9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" t="1097" r="1785" b="1551"/>
          <a:stretch/>
        </p:blipFill>
        <p:spPr bwMode="auto">
          <a:xfrm>
            <a:off x="6156176" y="1556792"/>
            <a:ext cx="2592288" cy="4104456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5696" y="5910227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Perturb. A, B, C, 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76256" y="591022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Perturb. E</a:t>
            </a:r>
          </a:p>
        </p:txBody>
      </p:sp>
    </p:spTree>
    <p:extLst>
      <p:ext uri="{BB962C8B-B14F-4D97-AF65-F5344CB8AC3E}">
        <p14:creationId xmlns:p14="http://schemas.microsoft.com/office/powerpoint/2010/main" val="38291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Perturbation Analysis: </a:t>
            </a:r>
            <a:r>
              <a:rPr lang="en-US" dirty="0" smtClean="0"/>
              <a:t>Bill of material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224396"/>
              </p:ext>
            </p:extLst>
          </p:nvPr>
        </p:nvGraphicFramePr>
        <p:xfrm>
          <a:off x="611560" y="2492896"/>
          <a:ext cx="7772401" cy="73152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193810"/>
                <a:gridCol w="1676064"/>
                <a:gridCol w="1436627"/>
                <a:gridCol w="1232950"/>
                <a:gridCol w="1232950"/>
              </a:tblGrid>
              <a:tr h="137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Case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Baseline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A, B, E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7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Mass [t]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2700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2700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3210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3666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7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Rel. diff. [%]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0.00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18.87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35.78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7834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Perturbation Analysis: </a:t>
            </a:r>
            <a:r>
              <a:rPr lang="en-US" dirty="0" smtClean="0"/>
              <a:t>Ultimate loads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956893"/>
              </p:ext>
            </p:extLst>
          </p:nvPr>
        </p:nvGraphicFramePr>
        <p:xfrm>
          <a:off x="650132" y="1720741"/>
          <a:ext cx="7772400" cy="170688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Fres</a:t>
                      </a:r>
                      <a:r>
                        <a:rPr lang="en-US" sz="1600" dirty="0">
                          <a:effectLst/>
                        </a:rPr>
                        <a:t> [kN]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Fz</a:t>
                      </a:r>
                      <a:r>
                        <a:rPr lang="en-US" sz="1600" dirty="0">
                          <a:effectLst/>
                        </a:rPr>
                        <a:t> [kN]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Mres</a:t>
                      </a:r>
                      <a:r>
                        <a:rPr lang="en-US" sz="1600" dirty="0">
                          <a:effectLst/>
                        </a:rPr>
                        <a:t> [</a:t>
                      </a:r>
                      <a:r>
                        <a:rPr lang="en-US" sz="1600" dirty="0" err="1">
                          <a:effectLst/>
                        </a:rPr>
                        <a:t>kNm</a:t>
                      </a:r>
                      <a:r>
                        <a:rPr lang="en-US" sz="1600" dirty="0">
                          <a:effectLst/>
                        </a:rPr>
                        <a:t>]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Mz</a:t>
                      </a:r>
                      <a:r>
                        <a:rPr lang="en-US" sz="1600" dirty="0">
                          <a:effectLst/>
                        </a:rPr>
                        <a:t> [</a:t>
                      </a:r>
                      <a:r>
                        <a:rPr lang="en-US" sz="1600" dirty="0" err="1">
                          <a:effectLst/>
                        </a:rPr>
                        <a:t>kNm</a:t>
                      </a:r>
                      <a:r>
                        <a:rPr lang="en-US" sz="1600" dirty="0">
                          <a:effectLst/>
                        </a:rPr>
                        <a:t>]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Baseline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3500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13000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>
                          <a:effectLst/>
                        </a:rPr>
                        <a:t>290000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>
                          <a:effectLst/>
                        </a:rPr>
                        <a:t>-38000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A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0.0%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3.4%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36.8%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B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-234.2%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C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-2.9%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7.7%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-3.4%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-415.8%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D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-2.9%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3.4%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-218.4%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E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2.9%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3.4%</a:t>
                      </a:r>
                      <a:endParaRPr lang="en-GB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36.8%</a:t>
                      </a:r>
                      <a:endParaRPr lang="en-GB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539552" y="1353215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 the interface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71599" y="3903186"/>
            <a:ext cx="2531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 the mudline</a:t>
            </a:r>
            <a:endParaRPr lang="en-GB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749086"/>
              </p:ext>
            </p:extLst>
          </p:nvPr>
        </p:nvGraphicFramePr>
        <p:xfrm>
          <a:off x="650132" y="4293096"/>
          <a:ext cx="7772401" cy="170688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483271"/>
                <a:gridCol w="1548572"/>
                <a:gridCol w="1285812"/>
                <a:gridCol w="1857976"/>
                <a:gridCol w="1596770"/>
              </a:tblGrid>
              <a:tr h="137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Fres</a:t>
                      </a:r>
                      <a:r>
                        <a:rPr lang="en-US" sz="1600" dirty="0">
                          <a:effectLst/>
                        </a:rPr>
                        <a:t> [kN]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Fz [kN]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Mres [kNm]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Mz [kNm]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Baseline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 dirty="0">
                          <a:effectLst/>
                        </a:rPr>
                        <a:t>11000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40000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730000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-38000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A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2.7%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39.5%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B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9.1%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-236.8%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C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9.1%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8.2%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-442.1%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D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17.5%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2.7%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-221.1%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1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600">
                          <a:effectLst/>
                        </a:rPr>
                        <a:t>Pert. E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9.1%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5.5%</a:t>
                      </a:r>
                      <a:endParaRPr lang="en-GB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39.5%</a:t>
                      </a:r>
                      <a:endParaRPr lang="en-GB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77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sz="2000" dirty="0" smtClean="0"/>
              <a:t>Similar dynamic stiffness but different lateral deformations</a:t>
            </a:r>
          </a:p>
          <a:p>
            <a:pPr>
              <a:lnSpc>
                <a:spcPct val="250000"/>
              </a:lnSpc>
            </a:pPr>
            <a:r>
              <a:rPr lang="en-US" sz="2000" dirty="0" smtClean="0"/>
              <a:t>Increase wall thickness is inefficient</a:t>
            </a:r>
          </a:p>
          <a:p>
            <a:pPr>
              <a:lnSpc>
                <a:spcPct val="250000"/>
              </a:lnSpc>
            </a:pPr>
            <a:r>
              <a:rPr lang="en-US" sz="2000" dirty="0" smtClean="0"/>
              <a:t>Axial skin friction </a:t>
            </a:r>
            <a:r>
              <a:rPr lang="en-US" sz="2000" dirty="0" smtClean="0"/>
              <a:t>is non-influential</a:t>
            </a:r>
          </a:p>
          <a:p>
            <a:pPr>
              <a:lnSpc>
                <a:spcPct val="250000"/>
              </a:lnSpc>
            </a:pPr>
            <a:r>
              <a:rPr lang="en-US" sz="2000" dirty="0" smtClean="0"/>
              <a:t>Fixed toe may be misrepresentative</a:t>
            </a:r>
            <a:endParaRPr lang="en-US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9636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Distribute flexural stiffness along the whole length – Tower Change.</a:t>
            </a:r>
          </a:p>
          <a:p>
            <a:endParaRPr lang="en-GB" sz="1800" dirty="0" smtClean="0"/>
          </a:p>
          <a:p>
            <a:r>
              <a:rPr lang="en-GB" sz="1800" dirty="0" smtClean="0"/>
              <a:t>Start with the traditional procedure, and progressively adjust the design parameters.</a:t>
            </a:r>
          </a:p>
          <a:p>
            <a:endParaRPr lang="en-GB" sz="1800" dirty="0" smtClean="0"/>
          </a:p>
          <a:p>
            <a:r>
              <a:rPr lang="en-GB" sz="1800" dirty="0" smtClean="0"/>
              <a:t>Target the centre of the soft-stiff range – resulting lateral deformations will be moderate.</a:t>
            </a:r>
          </a:p>
          <a:p>
            <a:endParaRPr lang="en-GB" sz="1800" dirty="0" smtClean="0"/>
          </a:p>
          <a:p>
            <a:r>
              <a:rPr lang="en-GB" sz="1800" dirty="0" smtClean="0"/>
              <a:t>Mind the soil status – consider </a:t>
            </a:r>
            <a:r>
              <a:rPr lang="en-GB" sz="1800" dirty="0" err="1" smtClean="0"/>
              <a:t>monopile</a:t>
            </a:r>
            <a:r>
              <a:rPr lang="en-GB" sz="1800" dirty="0" smtClean="0"/>
              <a:t> deepening.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6977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276872"/>
            <a:ext cx="7772400" cy="1143000"/>
          </a:xfrm>
        </p:spPr>
        <p:txBody>
          <a:bodyPr anchor="ctr"/>
          <a:lstStyle/>
          <a:p>
            <a:pPr algn="ctr"/>
            <a:r>
              <a:rPr lang="en-US" sz="3600" dirty="0" smtClean="0"/>
              <a:t>THANK YOU</a:t>
            </a:r>
            <a:br>
              <a:rPr lang="en-US" sz="3600" dirty="0" smtClean="0"/>
            </a:br>
            <a:r>
              <a:rPr lang="en-US" sz="3600" dirty="0" smtClean="0"/>
              <a:t>FOR YOUR ATTENTION</a:t>
            </a:r>
            <a:endParaRPr lang="en-US" sz="36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6885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Medium size turbine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</a:t>
            </a:r>
            <a:r>
              <a:rPr lang="en-US" b="1" u="sng" dirty="0" smtClean="0"/>
              <a:t>Initial design estimate:</a:t>
            </a:r>
            <a:r>
              <a:rPr lang="en-US" dirty="0"/>
              <a:t> </a:t>
            </a:r>
            <a:r>
              <a:rPr lang="en-US" dirty="0" smtClean="0"/>
              <a:t>		</a:t>
            </a:r>
            <a:r>
              <a:rPr lang="en-US" b="1" u="sng" dirty="0" smtClean="0"/>
              <a:t>Final design:</a:t>
            </a:r>
          </a:p>
          <a:p>
            <a:r>
              <a:rPr lang="en-US" dirty="0" smtClean="0"/>
              <a:t>Outer diameter 		8.0 m				8.0 m</a:t>
            </a:r>
          </a:p>
          <a:p>
            <a:r>
              <a:rPr lang="en-US" dirty="0" smtClean="0"/>
              <a:t>Wall thickness 		100 mm				120 mm</a:t>
            </a:r>
          </a:p>
          <a:p>
            <a:r>
              <a:rPr lang="en-US" dirty="0" smtClean="0"/>
              <a:t>Embedded part 		50.0 m				30.0 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763692"/>
              </p:ext>
            </p:extLst>
          </p:nvPr>
        </p:nvGraphicFramePr>
        <p:xfrm>
          <a:off x="539552" y="2996952"/>
          <a:ext cx="7674469" cy="144016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990757"/>
                <a:gridCol w="1419777"/>
                <a:gridCol w="1419777"/>
                <a:gridCol w="1424381"/>
                <a:gridCol w="1419777"/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Wall thickness [mm]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Eigen frequencies [Hz]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1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2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3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4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effectLst/>
                        </a:rPr>
                        <a:t>90</a:t>
                      </a:r>
                      <a:endParaRPr lang="en-GB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0.224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0.227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0.544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0.584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effectLst/>
                        </a:rPr>
                        <a:t>100</a:t>
                      </a:r>
                      <a:endParaRPr lang="en-GB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0.229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0.232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0.545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0.584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effectLst/>
                        </a:rPr>
                        <a:t>120</a:t>
                      </a:r>
                      <a:endParaRPr lang="en-GB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0.238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0.242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0.546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0.585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143736"/>
              </p:ext>
            </p:extLst>
          </p:nvPr>
        </p:nvGraphicFramePr>
        <p:xfrm>
          <a:off x="539552" y="4725142"/>
          <a:ext cx="7674469" cy="151965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983082"/>
                <a:gridCol w="1419777"/>
                <a:gridCol w="1419777"/>
                <a:gridCol w="1432056"/>
                <a:gridCol w="1419777"/>
              </a:tblGrid>
              <a:tr h="30393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Embedded length [m]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Eigen frequencies [Hz]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39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1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2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3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4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</a:tr>
              <a:tr h="303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25.00</a:t>
                      </a:r>
                      <a:endParaRPr lang="en-GB" sz="14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0.218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0.221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0.548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0.580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3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30.00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0.227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0.230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0.548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0.587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39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50.00</a:t>
                      </a:r>
                      <a:endParaRPr lang="en-GB" sz="14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0.238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0.242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0.546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0.585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0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Problematic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549053"/>
              </p:ext>
            </p:extLst>
          </p:nvPr>
        </p:nvGraphicFramePr>
        <p:xfrm>
          <a:off x="1331640" y="1412776"/>
          <a:ext cx="5904656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164"/>
                <a:gridCol w="1476164"/>
                <a:gridCol w="1476164"/>
                <a:gridCol w="1476164"/>
              </a:tblGrid>
              <a:tr h="756084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ysClr val="windowText" lastClr="000000"/>
                          </a:solidFill>
                        </a:rPr>
                        <a:t>Design difficulty</a:t>
                      </a:r>
                      <a:endParaRPr lang="en-GB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Water depth</a:t>
                      </a:r>
                      <a:endParaRPr lang="en-GB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56084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shallow</a:t>
                      </a:r>
                      <a:endParaRPr lang="en-GB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deep</a:t>
                      </a:r>
                      <a:endParaRPr lang="en-GB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56084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Turbine size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small</a:t>
                      </a:r>
                      <a:endParaRPr lang="en-GB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mild</a:t>
                      </a:r>
                      <a:endParaRPr lang="en-GB" dirty="0"/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medium</a:t>
                      </a:r>
                      <a:endParaRPr lang="en-GB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</a:tr>
              <a:tr h="75608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large</a:t>
                      </a:r>
                      <a:endParaRPr lang="en-GB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medium</a:t>
                      </a:r>
                      <a:endParaRPr lang="en-GB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high</a:t>
                      </a:r>
                      <a:endParaRPr lang="en-GB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539552" y="5029874"/>
            <a:ext cx="784887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800" b="1" dirty="0" smtClean="0"/>
              <a:t>Is the </a:t>
            </a:r>
            <a:r>
              <a:rPr lang="en-GB" sz="1800" b="1" dirty="0"/>
              <a:t>design of large diameter </a:t>
            </a:r>
            <a:r>
              <a:rPr lang="en-GB" sz="1800" b="1" dirty="0" err="1" smtClean="0"/>
              <a:t>monopile</a:t>
            </a:r>
            <a:r>
              <a:rPr lang="en-GB" sz="1800" b="1" dirty="0" smtClean="0"/>
              <a:t> placed at deep waters a </a:t>
            </a:r>
            <a:r>
              <a:rPr lang="en-GB" sz="1800" b="1" dirty="0"/>
              <a:t>straightforward extrapolation </a:t>
            </a:r>
            <a:r>
              <a:rPr lang="en-GB" sz="1800" b="1" dirty="0" smtClean="0"/>
              <a:t>process from mild or medium designs?</a:t>
            </a:r>
            <a:endParaRPr lang="en-GB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Geometry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56565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</a:t>
            </a:r>
            <a:r>
              <a:rPr lang="en-US" b="1" u="sng" dirty="0" smtClean="0"/>
              <a:t>Initial </a:t>
            </a:r>
            <a:r>
              <a:rPr lang="en-US" b="1" u="sng" dirty="0"/>
              <a:t>design estimate:</a:t>
            </a:r>
            <a:r>
              <a:rPr lang="en-US" dirty="0"/>
              <a:t>		</a:t>
            </a:r>
            <a:r>
              <a:rPr lang="en-US" b="1" u="sng" dirty="0"/>
              <a:t>Final design:</a:t>
            </a:r>
          </a:p>
          <a:p>
            <a:r>
              <a:rPr lang="en-US" dirty="0"/>
              <a:t>Outer diameter 		</a:t>
            </a:r>
            <a:r>
              <a:rPr lang="en-US" dirty="0" smtClean="0"/>
              <a:t>10.0 </a:t>
            </a:r>
            <a:r>
              <a:rPr lang="en-US" dirty="0"/>
              <a:t>m				</a:t>
            </a:r>
            <a:r>
              <a:rPr lang="en-US" dirty="0" smtClean="0"/>
              <a:t>9.5 </a:t>
            </a:r>
            <a:r>
              <a:rPr lang="en-US" dirty="0"/>
              <a:t>m</a:t>
            </a:r>
          </a:p>
          <a:p>
            <a:r>
              <a:rPr lang="en-US" dirty="0"/>
              <a:t>Wall thickness 		</a:t>
            </a:r>
            <a:r>
              <a:rPr lang="en-US" dirty="0" smtClean="0"/>
              <a:t>120 </a:t>
            </a:r>
            <a:r>
              <a:rPr lang="en-US" dirty="0"/>
              <a:t>mm				</a:t>
            </a:r>
            <a:r>
              <a:rPr lang="en-US" dirty="0" smtClean="0"/>
              <a:t>110 </a:t>
            </a:r>
            <a:r>
              <a:rPr lang="en-US" dirty="0"/>
              <a:t>mm</a:t>
            </a:r>
          </a:p>
          <a:p>
            <a:r>
              <a:rPr lang="en-US" dirty="0"/>
              <a:t>Embedded part 		</a:t>
            </a:r>
            <a:r>
              <a:rPr lang="en-US" dirty="0" smtClean="0"/>
              <a:t>30.0 </a:t>
            </a:r>
            <a:r>
              <a:rPr lang="en-US" dirty="0"/>
              <a:t>m				30.0 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600721"/>
              </p:ext>
            </p:extLst>
          </p:nvPr>
        </p:nvGraphicFramePr>
        <p:xfrm>
          <a:off x="575556" y="2924944"/>
          <a:ext cx="7674469" cy="85344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986152"/>
                <a:gridCol w="1419777"/>
                <a:gridCol w="1419777"/>
                <a:gridCol w="1428986"/>
                <a:gridCol w="141977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</a:rPr>
                        <a:t>Outer diameter [m]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Eigen frequencies [Hz]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</a:rPr>
                        <a:t>Mode 1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</a:rPr>
                        <a:t>Mode 2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bg1"/>
                          </a:solidFill>
                          <a:effectLst/>
                        </a:rPr>
                        <a:t>Mode 3</a:t>
                      </a:r>
                      <a:endParaRPr lang="en-GB" sz="14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</a:rPr>
                        <a:t>Mode 4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9.50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0.218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0.267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0.548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0.564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10.00</a:t>
                      </a:r>
                      <a:endParaRPr lang="en-GB" sz="14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0.225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0.227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0.549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0.565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971491"/>
              </p:ext>
            </p:extLst>
          </p:nvPr>
        </p:nvGraphicFramePr>
        <p:xfrm>
          <a:off x="575556" y="4113076"/>
          <a:ext cx="7674469" cy="85344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986152"/>
                <a:gridCol w="1419777"/>
                <a:gridCol w="1419777"/>
                <a:gridCol w="1428986"/>
                <a:gridCol w="141977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Tower type and mass [t]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Eigen frequencies [Hz]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1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2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3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4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A: 426.293</a:t>
                      </a:r>
                      <a:endParaRPr lang="en-GB" sz="14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0.218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0.267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0.548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0.564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B: 511.131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0.239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0.241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0.563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0.576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315652"/>
              </p:ext>
            </p:extLst>
          </p:nvPr>
        </p:nvGraphicFramePr>
        <p:xfrm>
          <a:off x="575556" y="5301208"/>
          <a:ext cx="7674469" cy="85344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1984617"/>
                <a:gridCol w="1419777"/>
                <a:gridCol w="1419777"/>
                <a:gridCol w="1430521"/>
                <a:gridCol w="1419777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Wall thickness [mm]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Eigen frequencies [Hz]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Mode 1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2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3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Mode 4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110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0.234</a:t>
                      </a:r>
                      <a:endParaRPr lang="en-GB" sz="1400" b="1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0.236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0.563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0.575</a:t>
                      </a:r>
                      <a:endParaRPr lang="en-GB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120</a:t>
                      </a:r>
                      <a:endParaRPr lang="en-GB" sz="14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0.239</a:t>
                      </a:r>
                      <a:endParaRPr lang="en-GB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0.241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0.563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0.576</a:t>
                      </a:r>
                      <a:endParaRPr lang="en-GB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82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303912"/>
              </p:ext>
            </p:extLst>
          </p:nvPr>
        </p:nvGraphicFramePr>
        <p:xfrm>
          <a:off x="609600" y="1600200"/>
          <a:ext cx="7772400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6946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8489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698875"/>
              </p:ext>
            </p:extLst>
          </p:nvPr>
        </p:nvGraphicFramePr>
        <p:xfrm>
          <a:off x="609600" y="1600200"/>
          <a:ext cx="7772400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50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Design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611560" y="2398433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Structure</a:t>
            </a:r>
            <a:r>
              <a:rPr lang="en-GB" dirty="0" smtClean="0"/>
              <a:t>: </a:t>
            </a:r>
            <a:r>
              <a:rPr lang="en-GB" dirty="0" err="1" smtClean="0"/>
              <a:t>DTU</a:t>
            </a:r>
            <a:r>
              <a:rPr lang="en-GB" dirty="0" smtClean="0"/>
              <a:t> 10 MW </a:t>
            </a:r>
            <a:r>
              <a:rPr lang="en-GB" dirty="0" err="1" smtClean="0"/>
              <a:t>RWT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5661248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Computer software</a:t>
            </a:r>
            <a:r>
              <a:rPr lang="en-GB" dirty="0" smtClean="0"/>
              <a:t>: aero-hydro-servo-elastic package, </a:t>
            </a:r>
            <a:r>
              <a:rPr lang="en-GB" dirty="0" err="1" smtClean="0"/>
              <a:t>HAWC2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20366" y="1628800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Site Conditions</a:t>
            </a:r>
            <a:r>
              <a:rPr lang="en-GB" dirty="0" smtClean="0"/>
              <a:t>: </a:t>
            </a:r>
            <a:r>
              <a:rPr lang="en-GB" dirty="0" err="1" smtClean="0"/>
              <a:t>Metocean</a:t>
            </a:r>
            <a:r>
              <a:rPr lang="en-GB" dirty="0" smtClean="0"/>
              <a:t> conditions and soil properties are presented in the paper.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20366" y="2921845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Design Constraints</a:t>
            </a:r>
            <a:r>
              <a:rPr lang="en-GB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Conflicting aspects: manufacturing, mass, wave loading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Natural </a:t>
            </a:r>
            <a:r>
              <a:rPr lang="en-GB" dirty="0" smtClean="0"/>
              <a:t>frequencies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Maximum outer diameter 10.0 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Minimum wall thickness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Maximum displacement at mudline and toe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Soil </a:t>
            </a:r>
            <a:r>
              <a:rPr lang="en-GB" dirty="0" err="1" smtClean="0"/>
              <a:t>plastification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2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Geometry </a:t>
            </a:r>
            <a:r>
              <a:rPr lang="en-US" dirty="0"/>
              <a:t>D</a:t>
            </a:r>
            <a:r>
              <a:rPr lang="en-US" dirty="0" smtClean="0"/>
              <a:t>esign </a:t>
            </a:r>
            <a:r>
              <a:rPr lang="en-US" dirty="0"/>
              <a:t>P</a:t>
            </a:r>
            <a:r>
              <a:rPr lang="en-US" dirty="0" smtClean="0"/>
              <a:t>rocess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46486"/>
            <a:ext cx="8098392" cy="407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192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Specificity of large diameter monopile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en-US" sz="2000" dirty="0"/>
              <a:t>S</a:t>
            </a:r>
            <a:r>
              <a:rPr lang="en-US" sz="2000" dirty="0" smtClean="0"/>
              <a:t>tructural </a:t>
            </a:r>
            <a:r>
              <a:rPr lang="en-US" sz="2000" dirty="0"/>
              <a:t>stiffness </a:t>
            </a:r>
            <a:r>
              <a:rPr lang="en-US" sz="2000" dirty="0" smtClean="0"/>
              <a:t>distribution</a:t>
            </a:r>
          </a:p>
          <a:p>
            <a:pPr>
              <a:lnSpc>
                <a:spcPct val="300000"/>
              </a:lnSpc>
            </a:pPr>
            <a:r>
              <a:rPr lang="en-US" sz="2000" dirty="0"/>
              <a:t>I</a:t>
            </a:r>
            <a:r>
              <a:rPr lang="en-US" sz="2000" dirty="0" smtClean="0"/>
              <a:t>nfluence </a:t>
            </a:r>
            <a:r>
              <a:rPr lang="en-US" sz="2000" dirty="0"/>
              <a:t>of wave </a:t>
            </a:r>
            <a:r>
              <a:rPr lang="en-US" sz="2000" dirty="0" smtClean="0"/>
              <a:t>diffraction</a:t>
            </a:r>
          </a:p>
          <a:p>
            <a:pPr>
              <a:lnSpc>
                <a:spcPct val="300000"/>
              </a:lnSpc>
            </a:pPr>
            <a:r>
              <a:rPr lang="en-US" sz="2000" dirty="0"/>
              <a:t>S</a:t>
            </a:r>
            <a:r>
              <a:rPr lang="en-US" sz="2000" dirty="0" smtClean="0"/>
              <a:t>oil-structure </a:t>
            </a:r>
            <a:r>
              <a:rPr lang="en-US" sz="2000" dirty="0"/>
              <a:t>interaction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2480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Geometry design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Content Placeholder 7" descr="C:\Users\wilw\Desktop\PhD Studies at DTU\ResearchActivities\EWEA2015\Abstract\50mPile.pn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340768"/>
            <a:ext cx="7488832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013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Global Performance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1619672" y="567044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Power curve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580112" y="5708540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Aero rotor thrust</a:t>
            </a:r>
            <a:r>
              <a:rPr lang="en-GB" dirty="0" smtClean="0"/>
              <a:t> curve</a:t>
            </a:r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8" r="7786"/>
          <a:stretch/>
        </p:blipFill>
        <p:spPr bwMode="auto">
          <a:xfrm>
            <a:off x="4788025" y="1228723"/>
            <a:ext cx="3884438" cy="425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" t="1635" r="5938" b="1"/>
          <a:stretch/>
        </p:blipFill>
        <p:spPr bwMode="auto">
          <a:xfrm>
            <a:off x="467544" y="1240963"/>
            <a:ext cx="3986784" cy="4348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49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Ultimate Limit state: </a:t>
            </a:r>
            <a:r>
              <a:rPr lang="en-US" dirty="0" smtClean="0"/>
              <a:t>Load cases and Stress vs strength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03EA872-A674-449B-A120-B97244F8E91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539594"/>
            <a:ext cx="1289720" cy="238127"/>
          </a:xfrm>
        </p:spPr>
        <p:txBody>
          <a:bodyPr/>
          <a:lstStyle/>
          <a:p>
            <a:fld id="{AA9B24A3-254E-44D6-AA3D-0A4E1CFBBF9B}" type="datetime3">
              <a:rPr lang="en-US" smtClean="0"/>
              <a:t>12 November 2015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320254" y="6244790"/>
            <a:ext cx="17324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1100" dirty="0" smtClean="0">
                <a:solidFill>
                  <a:schemeClr val="bg1"/>
                </a:solidFill>
              </a:rPr>
              <a:t>Add Presentation Title in Footer via ”Insert”; ”Header &amp; Footer”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9189156" y="6547922"/>
            <a:ext cx="144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 rotWithShape="1">
          <a:blip r:embed="rId3"/>
          <a:srcRect t="5925" r="7960"/>
          <a:stretch/>
        </p:blipFill>
        <p:spPr bwMode="auto">
          <a:xfrm>
            <a:off x="4774625" y="1831037"/>
            <a:ext cx="3541791" cy="4103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5" y="2348880"/>
            <a:ext cx="3744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DLC</a:t>
            </a:r>
            <a:r>
              <a:rPr lang="en-GB" b="1" dirty="0" smtClean="0"/>
              <a:t> 1.3</a:t>
            </a:r>
            <a:r>
              <a:rPr lang="en-GB" dirty="0" smtClean="0"/>
              <a:t>: Ultimate loading resulting from extreme turbulence conditions with normal sea states.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95535" y="3661884"/>
            <a:ext cx="4032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DLC</a:t>
            </a:r>
            <a:r>
              <a:rPr lang="en-GB" b="1" dirty="0" smtClean="0"/>
              <a:t> </a:t>
            </a:r>
            <a:r>
              <a:rPr lang="en-GB" b="1" dirty="0" err="1" smtClean="0"/>
              <a:t>6.2a</a:t>
            </a:r>
            <a:r>
              <a:rPr lang="en-GB" dirty="0" smtClean="0"/>
              <a:t>: Ultimate loading resulting from turbulent extreme wind model with extreme sea states, coupled with loss of electrical power.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6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heme/theme1.xml><?xml version="1.0" encoding="utf-8"?>
<a:theme xmlns:a="http://schemas.openxmlformats.org/drawingml/2006/main" name="Institute">
  <a:themeElements>
    <a:clrScheme name="DTU">
      <a:dk1>
        <a:srgbClr val="000000"/>
      </a:dk1>
      <a:lt1>
        <a:srgbClr val="FFFFFF"/>
      </a:lt1>
      <a:dk2>
        <a:srgbClr val="990000"/>
      </a:dk2>
      <a:lt2>
        <a:srgbClr val="999999"/>
      </a:lt2>
      <a:accent1>
        <a:srgbClr val="FF9900"/>
      </a:accent1>
      <a:accent2>
        <a:srgbClr val="99CC33"/>
      </a:accent2>
      <a:accent3>
        <a:srgbClr val="990066"/>
      </a:accent3>
      <a:accent4>
        <a:srgbClr val="3366CC"/>
      </a:accent4>
      <a:accent5>
        <a:srgbClr val="990000"/>
      </a:accent5>
      <a:accent6>
        <a:srgbClr val="999999"/>
      </a:accent6>
      <a:hlink>
        <a:srgbClr val="3366CC"/>
      </a:hlink>
      <a:folHlink>
        <a:srgbClr val="999999"/>
      </a:folHlink>
    </a:clrScheme>
    <a:fontScheme name="DTU Corporate UK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Corporate">
  <a:themeElements>
    <a:clrScheme name="DTU">
      <a:dk1>
        <a:srgbClr val="000000"/>
      </a:dk1>
      <a:lt1>
        <a:srgbClr val="FFFFFF"/>
      </a:lt1>
      <a:dk2>
        <a:srgbClr val="990000"/>
      </a:dk2>
      <a:lt2>
        <a:srgbClr val="999999"/>
      </a:lt2>
      <a:accent1>
        <a:srgbClr val="FF9900"/>
      </a:accent1>
      <a:accent2>
        <a:srgbClr val="99CC33"/>
      </a:accent2>
      <a:accent3>
        <a:srgbClr val="990066"/>
      </a:accent3>
      <a:accent4>
        <a:srgbClr val="3366CC"/>
      </a:accent4>
      <a:accent5>
        <a:srgbClr val="990000"/>
      </a:accent5>
      <a:accent6>
        <a:srgbClr val="999999"/>
      </a:accent6>
      <a:hlink>
        <a:srgbClr val="3366CC"/>
      </a:hlink>
      <a:folHlink>
        <a:srgbClr val="999999"/>
      </a:folHlink>
    </a:clrScheme>
    <a:fontScheme name="DTU Corporate UK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0" tIns="0" rIns="0" bIns="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A9EA5249FB90428B43B7444660B579" ma:contentTypeVersion="0" ma:contentTypeDescription="Create a new document." ma:contentTypeScope="" ma:versionID="069220c18011c7c727d7924ebc704e8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CB1804-F55F-40C3-9E28-8D9B7A307E84}"/>
</file>

<file path=customXml/itemProps2.xml><?xml version="1.0" encoding="utf-8"?>
<ds:datastoreItem xmlns:ds="http://schemas.openxmlformats.org/officeDocument/2006/customXml" ds:itemID="{606A7472-799B-4DDC-8ADE-7B1B31D7C2AB}"/>
</file>

<file path=customXml/itemProps3.xml><?xml version="1.0" encoding="utf-8"?>
<ds:datastoreItem xmlns:ds="http://schemas.openxmlformats.org/officeDocument/2006/customXml" ds:itemID="{0B809622-DBB9-4BB2-99EA-D4F8BEF6EF5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1927</TotalTime>
  <Words>1209</Words>
  <Application>Microsoft Office PowerPoint</Application>
  <PresentationFormat>On-screen Show (4:3)</PresentationFormat>
  <Paragraphs>361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Institute</vt:lpstr>
      <vt:lpstr>Corporate</vt:lpstr>
      <vt:lpstr>Design of monopiles for multi-megawatt wind turbines at 50 m water depth</vt:lpstr>
      <vt:lpstr>Problematic</vt:lpstr>
      <vt:lpstr>Agenda</vt:lpstr>
      <vt:lpstr>Design Environment</vt:lpstr>
      <vt:lpstr>Geometry Design Process</vt:lpstr>
      <vt:lpstr>Specificity of large diameter monopile</vt:lpstr>
      <vt:lpstr>Geometry design</vt:lpstr>
      <vt:lpstr>Global Performance</vt:lpstr>
      <vt:lpstr>Ultimate Limit state: Load cases and Stress vs strength</vt:lpstr>
      <vt:lpstr>Ultimate Limit state: soil plasticization</vt:lpstr>
      <vt:lpstr>Perturbation Analysis: Definition</vt:lpstr>
      <vt:lpstr>Perturbation Analysis: Dynamic stiffness</vt:lpstr>
      <vt:lpstr>Perturbation Analysis: Deflection and plastic zone</vt:lpstr>
      <vt:lpstr>Perturbation Analysis: Bill of material</vt:lpstr>
      <vt:lpstr>Perturbation Analysis: Ultimate loads</vt:lpstr>
      <vt:lpstr>Discussion</vt:lpstr>
      <vt:lpstr>Conclusion</vt:lpstr>
      <vt:lpstr>THANK YOU FOR YOUR ATTENTION</vt:lpstr>
      <vt:lpstr>Medium size turbine</vt:lpstr>
      <vt:lpstr>Geometry design</vt:lpstr>
      <vt:lpstr>Conclusion</vt:lpstr>
      <vt:lpstr>PowerPoint Presentation</vt:lpstr>
    </vt:vector>
  </TitlesOfParts>
  <Company>DTU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Hjort Jensen</dc:creator>
  <cp:lastModifiedBy>NJOMO WANDJI Wilfried</cp:lastModifiedBy>
  <cp:revision>63</cp:revision>
  <dcterms:created xsi:type="dcterms:W3CDTF">2011-02-04T12:04:51Z</dcterms:created>
  <dcterms:modified xsi:type="dcterms:W3CDTF">2015-11-12T08:36:21Z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CurrentSublogo">
    <vt:lpwstr/>
  </property>
  <property fmtid="{D5CDD505-2E9C-101B-9397-08002B2CF9AE}" pid="4" name="CurrentOffice">
    <vt:lpwstr>DTU Wind Energy</vt:lpwstr>
  </property>
  <property fmtid="{D5CDD505-2E9C-101B-9397-08002B2CF9AE}" pid="5" name="CurrentUser">
    <vt:lpwstr>Standard Profile</vt:lpwstr>
  </property>
  <property fmtid="{D5CDD505-2E9C-101B-9397-08002B2CF9AE}" pid="6" name="CurrentLogoPath">
    <vt:lpwstr/>
  </property>
  <property fmtid="{D5CDD505-2E9C-101B-9397-08002B2CF9AE}" pid="7" name="CurrentDepartmentName">
    <vt:lpwstr/>
  </property>
  <property fmtid="{D5CDD505-2E9C-101B-9397-08002B2CF9AE}" pid="8" name="CurrentDate">
    <vt:lpwstr/>
  </property>
  <property fmtid="{D5CDD505-2E9C-101B-9397-08002B2CF9AE}" pid="9" name="CurrentPresentationTitle">
    <vt:lpwstr/>
  </property>
  <property fmtid="{D5CDD505-2E9C-101B-9397-08002B2CF9AE}" pid="10" name="CurrentAuthor">
    <vt:lpwstr/>
  </property>
  <property fmtid="{D5CDD505-2E9C-101B-9397-08002B2CF9AE}" pid="11" name="CurrentDepartment">
    <vt:lpwstr>DTU Wind Energy</vt:lpwstr>
  </property>
  <property fmtid="{D5CDD505-2E9C-101B-9397-08002B2CF9AE}" pid="12" name="CurrentBusinessLine">
    <vt:lpwstr/>
  </property>
  <property fmtid="{D5CDD505-2E9C-101B-9397-08002B2CF9AE}" pid="13" name="CurrentCountry">
    <vt:lpwstr/>
  </property>
  <property fmtid="{D5CDD505-2E9C-101B-9397-08002B2CF9AE}" pid="14" name="CurrentLanguage">
    <vt:lpwstr>US English</vt:lpwstr>
  </property>
  <property fmtid="{D5CDD505-2E9C-101B-9397-08002B2CF9AE}" pid="15" name="CurrentClientLogoPath">
    <vt:lpwstr/>
  </property>
  <property fmtid="{D5CDD505-2E9C-101B-9397-08002B2CF9AE}" pid="16" name="CurrentPaperType">
    <vt:lpwstr/>
  </property>
  <property fmtid="{D5CDD505-2E9C-101B-9397-08002B2CF9AE}" pid="17" name="CurrentInformationClass">
    <vt:lpwstr/>
  </property>
  <property fmtid="{D5CDD505-2E9C-101B-9397-08002B2CF9AE}" pid="18" name="CurrentRestrictedAccess">
    <vt:lpwstr/>
  </property>
  <property fmtid="{D5CDD505-2E9C-101B-9397-08002B2CF9AE}" pid="19" name="ContentTypeId">
    <vt:lpwstr>0x01010022A9EA5249FB90428B43B7444660B579</vt:lpwstr>
  </property>
</Properties>
</file>